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32"/>
  </p:handoutMasterIdLst>
  <p:sldIdLst>
    <p:sldId id="256" r:id="rId2"/>
    <p:sldId id="257" r:id="rId3"/>
    <p:sldId id="266" r:id="rId4"/>
    <p:sldId id="281" r:id="rId5"/>
    <p:sldId id="258" r:id="rId6"/>
    <p:sldId id="268" r:id="rId7"/>
    <p:sldId id="259" r:id="rId8"/>
    <p:sldId id="260" r:id="rId9"/>
    <p:sldId id="282" r:id="rId10"/>
    <p:sldId id="283" r:id="rId11"/>
    <p:sldId id="261" r:id="rId12"/>
    <p:sldId id="262" r:id="rId13"/>
    <p:sldId id="267" r:id="rId14"/>
    <p:sldId id="265" r:id="rId15"/>
    <p:sldId id="264" r:id="rId16"/>
    <p:sldId id="286" r:id="rId17"/>
    <p:sldId id="284" r:id="rId18"/>
    <p:sldId id="274" r:id="rId19"/>
    <p:sldId id="269" r:id="rId20"/>
    <p:sldId id="270" r:id="rId21"/>
    <p:sldId id="271" r:id="rId22"/>
    <p:sldId id="272" r:id="rId23"/>
    <p:sldId id="273" r:id="rId24"/>
    <p:sldId id="285" r:id="rId25"/>
    <p:sldId id="275" r:id="rId26"/>
    <p:sldId id="276" r:id="rId27"/>
    <p:sldId id="277" r:id="rId28"/>
    <p:sldId id="278" r:id="rId29"/>
    <p:sldId id="279" r:id="rId30"/>
    <p:sldId id="280" r:id="rId31"/>
  </p:sldIdLst>
  <p:sldSz cx="9144000" cy="6858000" type="screen4x3"/>
  <p:notesSz cx="6864350" cy="99949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98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4552" cy="499745"/>
          </a:xfrm>
          <a:prstGeom prst="rect">
            <a:avLst/>
          </a:prstGeom>
        </p:spPr>
        <p:txBody>
          <a:bodyPr vert="horz" lIns="96350" tIns="48175" rIns="96350" bIns="48175" rtlCol="0"/>
          <a:lstStyle>
            <a:lvl1pPr algn="l">
              <a:defRPr sz="1300"/>
            </a:lvl1pPr>
          </a:lstStyle>
          <a:p>
            <a:endParaRPr lang="sl-SI"/>
          </a:p>
        </p:txBody>
      </p:sp>
      <p:sp>
        <p:nvSpPr>
          <p:cNvPr id="3" name="Ograda datuma 2"/>
          <p:cNvSpPr>
            <a:spLocks noGrp="1"/>
          </p:cNvSpPr>
          <p:nvPr>
            <p:ph type="dt" sz="quarter" idx="1"/>
          </p:nvPr>
        </p:nvSpPr>
        <p:spPr>
          <a:xfrm>
            <a:off x="3888209" y="0"/>
            <a:ext cx="2974552" cy="499745"/>
          </a:xfrm>
          <a:prstGeom prst="rect">
            <a:avLst/>
          </a:prstGeom>
        </p:spPr>
        <p:txBody>
          <a:bodyPr vert="horz" lIns="96350" tIns="48175" rIns="96350" bIns="48175" rtlCol="0"/>
          <a:lstStyle>
            <a:lvl1pPr algn="r">
              <a:defRPr sz="1300"/>
            </a:lvl1pPr>
          </a:lstStyle>
          <a:p>
            <a:fld id="{91DA20F7-72F8-4374-93F9-213A9802B15B}" type="datetimeFigureOut">
              <a:rPr lang="sl-SI" smtClean="0"/>
              <a:t>10.3.2015</a:t>
            </a:fld>
            <a:endParaRPr lang="sl-SI"/>
          </a:p>
        </p:txBody>
      </p:sp>
      <p:sp>
        <p:nvSpPr>
          <p:cNvPr id="4" name="Ograda noge 3"/>
          <p:cNvSpPr>
            <a:spLocks noGrp="1"/>
          </p:cNvSpPr>
          <p:nvPr>
            <p:ph type="ftr" sz="quarter" idx="2"/>
          </p:nvPr>
        </p:nvSpPr>
        <p:spPr>
          <a:xfrm>
            <a:off x="0" y="9493420"/>
            <a:ext cx="2974552" cy="499745"/>
          </a:xfrm>
          <a:prstGeom prst="rect">
            <a:avLst/>
          </a:prstGeom>
        </p:spPr>
        <p:txBody>
          <a:bodyPr vert="horz" lIns="96350" tIns="48175" rIns="96350" bIns="48175" rtlCol="0" anchor="b"/>
          <a:lstStyle>
            <a:lvl1pPr algn="l">
              <a:defRPr sz="1300"/>
            </a:lvl1pPr>
          </a:lstStyle>
          <a:p>
            <a:endParaRPr lang="sl-SI"/>
          </a:p>
        </p:txBody>
      </p:sp>
      <p:sp>
        <p:nvSpPr>
          <p:cNvPr id="5" name="Ograda številke diapozitiva 4"/>
          <p:cNvSpPr>
            <a:spLocks noGrp="1"/>
          </p:cNvSpPr>
          <p:nvPr>
            <p:ph type="sldNum" sz="quarter" idx="3"/>
          </p:nvPr>
        </p:nvSpPr>
        <p:spPr>
          <a:xfrm>
            <a:off x="3888209" y="9493420"/>
            <a:ext cx="2974552" cy="499745"/>
          </a:xfrm>
          <a:prstGeom prst="rect">
            <a:avLst/>
          </a:prstGeom>
        </p:spPr>
        <p:txBody>
          <a:bodyPr vert="horz" lIns="96350" tIns="48175" rIns="96350" bIns="48175" rtlCol="0" anchor="b"/>
          <a:lstStyle>
            <a:lvl1pPr algn="r">
              <a:defRPr sz="1300"/>
            </a:lvl1pPr>
          </a:lstStyle>
          <a:p>
            <a:fld id="{07688803-BA66-4AB7-8A50-66B648C82DAE}" type="slidenum">
              <a:rPr lang="sl-SI" smtClean="0"/>
              <a:t>‹#›</a:t>
            </a:fld>
            <a:endParaRPr lang="sl-SI"/>
          </a:p>
        </p:txBody>
      </p:sp>
    </p:spTree>
    <p:extLst>
      <p:ext uri="{BB962C8B-B14F-4D97-AF65-F5344CB8AC3E}">
        <p14:creationId xmlns:p14="http://schemas.microsoft.com/office/powerpoint/2010/main" val="6489094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1">
        <a:schemeClr val="bg1"/>
      </p:bgRef>
    </p:bg>
    <p:spTree>
      <p:nvGrpSpPr>
        <p:cNvPr id="1" name=""/>
        <p:cNvGrpSpPr/>
        <p:nvPr/>
      </p:nvGrpSpPr>
      <p:grpSpPr>
        <a:xfrm>
          <a:off x="0" y="0"/>
          <a:ext cx="0" cy="0"/>
          <a:chOff x="0" y="0"/>
          <a:chExt cx="0" cy="0"/>
        </a:xfrm>
      </p:grpSpPr>
      <p:sp>
        <p:nvSpPr>
          <p:cNvPr id="8" name="Naslov 7"/>
          <p:cNvSpPr>
            <a:spLocks noGrp="1"/>
          </p:cNvSpPr>
          <p:nvPr>
            <p:ph type="ctrTitle"/>
          </p:nvPr>
        </p:nvSpPr>
        <p:spPr>
          <a:xfrm>
            <a:off x="2286000" y="3124200"/>
            <a:ext cx="6172200" cy="1894362"/>
          </a:xfrm>
        </p:spPr>
        <p:txBody>
          <a:bodyPr/>
          <a:lstStyle>
            <a:lvl1pPr>
              <a:defRPr b="1"/>
            </a:lvl1pPr>
          </a:lstStyle>
          <a:p>
            <a:r>
              <a:rPr kumimoji="0" lang="sl-SI" smtClean="0"/>
              <a:t>Uredite slog naslova matrice</a:t>
            </a:r>
            <a:endParaRPr kumimoji="0"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l-SI" smtClean="0"/>
              <a:t>Uredite slog podnaslova matrice</a:t>
            </a:r>
            <a:endParaRPr kumimoji="0" lang="en-US"/>
          </a:p>
        </p:txBody>
      </p:sp>
      <p:sp>
        <p:nvSpPr>
          <p:cNvPr id="28" name="Ograda datuma 27"/>
          <p:cNvSpPr>
            <a:spLocks noGrp="1"/>
          </p:cNvSpPr>
          <p:nvPr>
            <p:ph type="dt" sz="half" idx="10"/>
          </p:nvPr>
        </p:nvSpPr>
        <p:spPr bwMode="auto">
          <a:xfrm rot="5400000">
            <a:off x="7764621" y="1174097"/>
            <a:ext cx="2286000" cy="381000"/>
          </a:xfrm>
        </p:spPr>
        <p:txBody>
          <a:bodyPr/>
          <a:lstStyle/>
          <a:p>
            <a:fld id="{FE9AF758-2B50-45AD-9DB3-EAB9A788054D}" type="datetimeFigureOut">
              <a:rPr lang="sl-SI" smtClean="0"/>
              <a:t>10.3.2015</a:t>
            </a:fld>
            <a:endParaRPr lang="sl-SI"/>
          </a:p>
        </p:txBody>
      </p:sp>
      <p:sp>
        <p:nvSpPr>
          <p:cNvPr id="17" name="Ograda noge 16"/>
          <p:cNvSpPr>
            <a:spLocks noGrp="1"/>
          </p:cNvSpPr>
          <p:nvPr>
            <p:ph type="ftr" sz="quarter" idx="11"/>
          </p:nvPr>
        </p:nvSpPr>
        <p:spPr bwMode="auto">
          <a:xfrm rot="5400000">
            <a:off x="7077269" y="4181669"/>
            <a:ext cx="3657600" cy="384048"/>
          </a:xfrm>
        </p:spPr>
        <p:txBody>
          <a:bodyPr/>
          <a:lstStyle/>
          <a:p>
            <a:endParaRPr lang="sl-SI"/>
          </a:p>
        </p:txBody>
      </p:sp>
      <p:sp>
        <p:nvSpPr>
          <p:cNvPr id="10" name="Pravoko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avokot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avokot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ven povezovalnik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ven povezovalnik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ven povezovalnik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avoko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Ograda številke diapozitiva 28"/>
          <p:cNvSpPr>
            <a:spLocks noGrp="1"/>
          </p:cNvSpPr>
          <p:nvPr>
            <p:ph type="sldNum" sz="quarter" idx="12"/>
          </p:nvPr>
        </p:nvSpPr>
        <p:spPr bwMode="auto">
          <a:xfrm>
            <a:off x="1325544" y="4928702"/>
            <a:ext cx="609600" cy="517524"/>
          </a:xfrm>
        </p:spPr>
        <p:txBody>
          <a:bodyPr/>
          <a:lstStyle/>
          <a:p>
            <a:fld id="{B8B335E1-861B-41C9-96FF-155033B39EDE}" type="slidenum">
              <a:rPr lang="sl-SI" smtClean="0"/>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3" name="Ograda navpičnega besedila 2"/>
          <p:cNvSpPr>
            <a:spLocks noGrp="1"/>
          </p:cNvSpPr>
          <p:nvPr>
            <p:ph type="body" orient="vert" idx="1"/>
          </p:nvPr>
        </p:nvSpPr>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FE9AF758-2B50-45AD-9DB3-EAB9A788054D}" type="datetimeFigureOut">
              <a:rPr lang="sl-SI" smtClean="0"/>
              <a:t>10.3.2015</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8B335E1-861B-41C9-96FF-155033B39EDE}"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9"/>
            <a:ext cx="1676400" cy="5851525"/>
          </a:xfrm>
        </p:spPr>
        <p:txBody>
          <a:bodyPr vert="eaVert"/>
          <a:lstStyle/>
          <a:p>
            <a:r>
              <a:rPr kumimoji="0" lang="sl-SI" smtClean="0"/>
              <a:t>Uredite slog naslova matrice</a:t>
            </a:r>
            <a:endParaRPr kumimoji="0" lang="en-US"/>
          </a:p>
        </p:txBody>
      </p:sp>
      <p:sp>
        <p:nvSpPr>
          <p:cNvPr id="3" name="Ograda navpičnega besedila 2"/>
          <p:cNvSpPr>
            <a:spLocks noGrp="1"/>
          </p:cNvSpPr>
          <p:nvPr>
            <p:ph type="body" orient="vert" idx="1"/>
          </p:nvPr>
        </p:nvSpPr>
        <p:spPr>
          <a:xfrm>
            <a:off x="457200" y="274638"/>
            <a:ext cx="6019800" cy="5851525"/>
          </a:xfrm>
        </p:spPr>
        <p:txBody>
          <a:bodyPr vert="eaVert"/>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FE9AF758-2B50-45AD-9DB3-EAB9A788054D}" type="datetimeFigureOut">
              <a:rPr lang="sl-SI" smtClean="0"/>
              <a:t>10.3.2015</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B8B335E1-861B-41C9-96FF-155033B39EDE}"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8" name="Ograda vsebine 7"/>
          <p:cNvSpPr>
            <a:spLocks noGrp="1"/>
          </p:cNvSpPr>
          <p:nvPr>
            <p:ph sz="quarter" idx="1"/>
          </p:nvPr>
        </p:nvSpPr>
        <p:spPr>
          <a:xfrm>
            <a:off x="457200" y="1600200"/>
            <a:ext cx="7467600" cy="4873752"/>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4"/>
          </p:nvPr>
        </p:nvSpPr>
        <p:spPr/>
        <p:txBody>
          <a:bodyPr rtlCol="0"/>
          <a:lstStyle/>
          <a:p>
            <a:fld id="{FE9AF758-2B50-45AD-9DB3-EAB9A788054D}" type="datetimeFigureOut">
              <a:rPr lang="sl-SI" smtClean="0"/>
              <a:t>10.3.2015</a:t>
            </a:fld>
            <a:endParaRPr lang="sl-SI"/>
          </a:p>
        </p:txBody>
      </p:sp>
      <p:sp>
        <p:nvSpPr>
          <p:cNvPr id="9" name="Ograda številke diapozitiva 8"/>
          <p:cNvSpPr>
            <a:spLocks noGrp="1"/>
          </p:cNvSpPr>
          <p:nvPr>
            <p:ph type="sldNum" sz="quarter" idx="15"/>
          </p:nvPr>
        </p:nvSpPr>
        <p:spPr/>
        <p:txBody>
          <a:bodyPr rtlCol="0"/>
          <a:lstStyle/>
          <a:p>
            <a:fld id="{B8B335E1-861B-41C9-96FF-155033B39EDE}" type="slidenum">
              <a:rPr lang="sl-SI" smtClean="0"/>
              <a:t>‹#›</a:t>
            </a:fld>
            <a:endParaRPr lang="sl-SI"/>
          </a:p>
        </p:txBody>
      </p:sp>
      <p:sp>
        <p:nvSpPr>
          <p:cNvPr id="10" name="Ograda noge 9"/>
          <p:cNvSpPr>
            <a:spLocks noGrp="1"/>
          </p:cNvSpPr>
          <p:nvPr>
            <p:ph type="ftr" sz="quarter" idx="16"/>
          </p:nvPr>
        </p:nvSpPr>
        <p:spPr/>
        <p:txBody>
          <a:bodyPr rtlCol="0"/>
          <a:lstStyle/>
          <a:p>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kumimoji="0" lang="sl-SI" smtClean="0"/>
              <a:t>Uredite slog naslova matrice</a:t>
            </a:r>
            <a:endParaRPr kumimoji="0" lang="en-US"/>
          </a:p>
        </p:txBody>
      </p:sp>
      <p:sp>
        <p:nvSpPr>
          <p:cNvPr id="3" name="Ograda besedila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l-SI" smtClean="0"/>
              <a:t>Uredite sloge besedila matrice</a:t>
            </a:r>
          </a:p>
        </p:txBody>
      </p:sp>
      <p:sp>
        <p:nvSpPr>
          <p:cNvPr id="4" name="Ograda datuma 3"/>
          <p:cNvSpPr>
            <a:spLocks noGrp="1"/>
          </p:cNvSpPr>
          <p:nvPr>
            <p:ph type="dt" sz="half" idx="10"/>
          </p:nvPr>
        </p:nvSpPr>
        <p:spPr bwMode="auto">
          <a:xfrm rot="5400000">
            <a:off x="7763256" y="1170432"/>
            <a:ext cx="2286000" cy="381000"/>
          </a:xfrm>
        </p:spPr>
        <p:txBody>
          <a:bodyPr/>
          <a:lstStyle/>
          <a:p>
            <a:fld id="{FE9AF758-2B50-45AD-9DB3-EAB9A788054D}" type="datetimeFigureOut">
              <a:rPr lang="sl-SI" smtClean="0"/>
              <a:t>10.3.2015</a:t>
            </a:fld>
            <a:endParaRPr lang="sl-SI"/>
          </a:p>
        </p:txBody>
      </p:sp>
      <p:sp>
        <p:nvSpPr>
          <p:cNvPr id="5" name="Ograda noge 4"/>
          <p:cNvSpPr>
            <a:spLocks noGrp="1"/>
          </p:cNvSpPr>
          <p:nvPr>
            <p:ph type="ftr" sz="quarter" idx="11"/>
          </p:nvPr>
        </p:nvSpPr>
        <p:spPr bwMode="auto">
          <a:xfrm rot="5400000">
            <a:off x="7077456" y="4178808"/>
            <a:ext cx="3657600" cy="384048"/>
          </a:xfrm>
        </p:spPr>
        <p:txBody>
          <a:bodyPr/>
          <a:lstStyle/>
          <a:p>
            <a:endParaRPr lang="sl-SI"/>
          </a:p>
        </p:txBody>
      </p:sp>
      <p:sp>
        <p:nvSpPr>
          <p:cNvPr id="9" name="Pravoko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avokot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avokot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ot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ven povezovalnik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en povezovalnik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en povezoval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ven povezovalnik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avoko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ven povezovalnik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Ograda številke diapozitiva 5"/>
          <p:cNvSpPr>
            <a:spLocks noGrp="1"/>
          </p:cNvSpPr>
          <p:nvPr>
            <p:ph type="sldNum" sz="quarter" idx="12"/>
          </p:nvPr>
        </p:nvSpPr>
        <p:spPr bwMode="auto">
          <a:xfrm>
            <a:off x="1340616" y="4928702"/>
            <a:ext cx="609600" cy="517524"/>
          </a:xfrm>
        </p:spPr>
        <p:txBody>
          <a:bodyPr/>
          <a:lstStyle/>
          <a:p>
            <a:fld id="{B8B335E1-861B-41C9-96FF-155033B39EDE}" type="slidenum">
              <a:rPr lang="sl-SI" smtClean="0"/>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5" name="Ograda datuma 4"/>
          <p:cNvSpPr>
            <a:spLocks noGrp="1"/>
          </p:cNvSpPr>
          <p:nvPr>
            <p:ph type="dt" sz="half" idx="10"/>
          </p:nvPr>
        </p:nvSpPr>
        <p:spPr/>
        <p:txBody>
          <a:bodyPr/>
          <a:lstStyle/>
          <a:p>
            <a:fld id="{FE9AF758-2B50-45AD-9DB3-EAB9A788054D}" type="datetimeFigureOut">
              <a:rPr lang="sl-SI" smtClean="0"/>
              <a:t>10.3.2015</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B8B335E1-861B-41C9-96FF-155033B39EDE}" type="slidenum">
              <a:rPr lang="sl-SI" smtClean="0"/>
              <a:t>‹#›</a:t>
            </a:fld>
            <a:endParaRPr lang="sl-SI"/>
          </a:p>
        </p:txBody>
      </p:sp>
      <p:sp>
        <p:nvSpPr>
          <p:cNvPr id="9" name="Ograda vsebine 8"/>
          <p:cNvSpPr>
            <a:spLocks noGrp="1"/>
          </p:cNvSpPr>
          <p:nvPr>
            <p:ph sz="quarter" idx="1"/>
          </p:nvPr>
        </p:nvSpPr>
        <p:spPr>
          <a:xfrm>
            <a:off x="457200"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1" name="Ograda vsebine 10"/>
          <p:cNvSpPr>
            <a:spLocks noGrp="1"/>
          </p:cNvSpPr>
          <p:nvPr>
            <p:ph sz="quarter" idx="2"/>
          </p:nvPr>
        </p:nvSpPr>
        <p:spPr>
          <a:xfrm>
            <a:off x="4270248" y="1600200"/>
            <a:ext cx="3657600" cy="45720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nchor="b"/>
          <a:lstStyle>
            <a:lvl1pPr>
              <a:defRPr/>
            </a:lvl1pPr>
          </a:lstStyle>
          <a:p>
            <a:r>
              <a:rPr kumimoji="0" lang="sl-SI" smtClean="0"/>
              <a:t>Uredite slog naslova matrice</a:t>
            </a:r>
            <a:endParaRPr kumimoji="0" lang="en-US"/>
          </a:p>
        </p:txBody>
      </p:sp>
      <p:sp>
        <p:nvSpPr>
          <p:cNvPr id="7" name="Ograda datuma 6"/>
          <p:cNvSpPr>
            <a:spLocks noGrp="1"/>
          </p:cNvSpPr>
          <p:nvPr>
            <p:ph type="dt" sz="half" idx="10"/>
          </p:nvPr>
        </p:nvSpPr>
        <p:spPr/>
        <p:txBody>
          <a:bodyPr/>
          <a:lstStyle/>
          <a:p>
            <a:fld id="{FE9AF758-2B50-45AD-9DB3-EAB9A788054D}" type="datetimeFigureOut">
              <a:rPr lang="sl-SI" smtClean="0"/>
              <a:t>10.3.2015</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B8B335E1-861B-41C9-96FF-155033B39EDE}" type="slidenum">
              <a:rPr lang="sl-SI" smtClean="0"/>
              <a:t>‹#›</a:t>
            </a:fld>
            <a:endParaRPr lang="sl-SI"/>
          </a:p>
        </p:txBody>
      </p:sp>
      <p:sp>
        <p:nvSpPr>
          <p:cNvPr id="11" name="Ograda vsebine 10"/>
          <p:cNvSpPr>
            <a:spLocks noGrp="1"/>
          </p:cNvSpPr>
          <p:nvPr>
            <p:ph sz="quarter" idx="2"/>
          </p:nvPr>
        </p:nvSpPr>
        <p:spPr>
          <a:xfrm>
            <a:off x="457200"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3" name="Ograda vsebine 12"/>
          <p:cNvSpPr>
            <a:spLocks noGrp="1"/>
          </p:cNvSpPr>
          <p:nvPr>
            <p:ph sz="quarter" idx="4"/>
          </p:nvPr>
        </p:nvSpPr>
        <p:spPr>
          <a:xfrm>
            <a:off x="4371975" y="2362200"/>
            <a:ext cx="3657600" cy="3886200"/>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12" name="Ograda besedil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
        <p:nvSpPr>
          <p:cNvPr id="14" name="Ograda besedil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l-SI" smtClean="0"/>
              <a:t>Uredite sloge besedila matrice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sl-SI" smtClean="0"/>
              <a:t>Uredite slog naslova matrice</a:t>
            </a:r>
            <a:endParaRPr kumimoji="0" lang="en-US"/>
          </a:p>
        </p:txBody>
      </p:sp>
      <p:sp>
        <p:nvSpPr>
          <p:cNvPr id="6" name="Ograda datuma 5"/>
          <p:cNvSpPr>
            <a:spLocks noGrp="1"/>
          </p:cNvSpPr>
          <p:nvPr>
            <p:ph type="dt" sz="half" idx="10"/>
          </p:nvPr>
        </p:nvSpPr>
        <p:spPr/>
        <p:txBody>
          <a:bodyPr rtlCol="0"/>
          <a:lstStyle/>
          <a:p>
            <a:fld id="{FE9AF758-2B50-45AD-9DB3-EAB9A788054D}" type="datetimeFigureOut">
              <a:rPr lang="sl-SI" smtClean="0"/>
              <a:t>10.3.2015</a:t>
            </a:fld>
            <a:endParaRPr lang="sl-SI"/>
          </a:p>
        </p:txBody>
      </p:sp>
      <p:sp>
        <p:nvSpPr>
          <p:cNvPr id="7" name="Ograda številke diapozitiva 6"/>
          <p:cNvSpPr>
            <a:spLocks noGrp="1"/>
          </p:cNvSpPr>
          <p:nvPr>
            <p:ph type="sldNum" sz="quarter" idx="11"/>
          </p:nvPr>
        </p:nvSpPr>
        <p:spPr/>
        <p:txBody>
          <a:bodyPr rtlCol="0"/>
          <a:lstStyle/>
          <a:p>
            <a:fld id="{B8B335E1-861B-41C9-96FF-155033B39EDE}" type="slidenum">
              <a:rPr lang="sl-SI" smtClean="0"/>
              <a:t>‹#›</a:t>
            </a:fld>
            <a:endParaRPr lang="sl-SI"/>
          </a:p>
        </p:txBody>
      </p:sp>
      <p:sp>
        <p:nvSpPr>
          <p:cNvPr id="8" name="Ograda noge 7"/>
          <p:cNvSpPr>
            <a:spLocks noGrp="1"/>
          </p:cNvSpPr>
          <p:nvPr>
            <p:ph type="ftr" sz="quarter" idx="12"/>
          </p:nvPr>
        </p:nvSpPr>
        <p:spPr/>
        <p:txBody>
          <a:bodyPr rtlCol="0"/>
          <a:lstStyle/>
          <a:p>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FE9AF758-2B50-45AD-9DB3-EAB9A788054D}" type="datetimeFigureOut">
              <a:rPr lang="sl-SI" smtClean="0"/>
              <a:t>10.3.2015</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B8B335E1-861B-41C9-96FF-155033B39EDE}"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bg>
      <p:bgRef idx="1001">
        <a:schemeClr val="bg1"/>
      </p:bgRef>
    </p:bg>
    <p:spTree>
      <p:nvGrpSpPr>
        <p:cNvPr id="1" name=""/>
        <p:cNvGrpSpPr/>
        <p:nvPr/>
      </p:nvGrpSpPr>
      <p:grpSpPr>
        <a:xfrm>
          <a:off x="0" y="0"/>
          <a:ext cx="0" cy="0"/>
          <a:chOff x="0" y="0"/>
          <a:chExt cx="0" cy="0"/>
        </a:xfrm>
      </p:grpSpPr>
      <p:sp>
        <p:nvSpPr>
          <p:cNvPr id="10" name="Raven povezovalnik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slov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l-SI" smtClean="0"/>
              <a:t>Uredite slog naslova matrice</a:t>
            </a:r>
            <a:endParaRPr kumimoji="0" lang="en-US"/>
          </a:p>
        </p:txBody>
      </p:sp>
      <p:sp>
        <p:nvSpPr>
          <p:cNvPr id="3" name="Ograda besedil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l-SI" smtClean="0"/>
              <a:t>Uredite sloge besedila matrice</a:t>
            </a:r>
          </a:p>
        </p:txBody>
      </p:sp>
      <p:sp>
        <p:nvSpPr>
          <p:cNvPr id="8" name="Raven povezovalnik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ven povezovalnik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ven povezovalnik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avoko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en povezovalnik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Ograda vsebine 17"/>
          <p:cNvSpPr>
            <a:spLocks noGrp="1"/>
          </p:cNvSpPr>
          <p:nvPr>
            <p:ph sz="quarter" idx="1"/>
          </p:nvPr>
        </p:nvSpPr>
        <p:spPr>
          <a:xfrm>
            <a:off x="304800" y="274320"/>
            <a:ext cx="5638800" cy="6327648"/>
          </a:xfrm>
        </p:spPr>
        <p:txBody>
          <a:bodyPr/>
          <a:lstStyle/>
          <a:p>
            <a:pPr lvl="0" eaLnBrk="1" latinLnBrk="0" hangingPunct="1"/>
            <a:r>
              <a:rPr lang="sl-SI" smtClean="0"/>
              <a:t>Uredite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21" name="Ograda datuma 20"/>
          <p:cNvSpPr>
            <a:spLocks noGrp="1"/>
          </p:cNvSpPr>
          <p:nvPr>
            <p:ph type="dt" sz="half" idx="14"/>
          </p:nvPr>
        </p:nvSpPr>
        <p:spPr/>
        <p:txBody>
          <a:bodyPr rtlCol="0"/>
          <a:lstStyle/>
          <a:p>
            <a:fld id="{FE9AF758-2B50-45AD-9DB3-EAB9A788054D}" type="datetimeFigureOut">
              <a:rPr lang="sl-SI" smtClean="0"/>
              <a:t>10.3.2015</a:t>
            </a:fld>
            <a:endParaRPr lang="sl-SI"/>
          </a:p>
        </p:txBody>
      </p:sp>
      <p:sp>
        <p:nvSpPr>
          <p:cNvPr id="22" name="Ograda številke diapozitiva 21"/>
          <p:cNvSpPr>
            <a:spLocks noGrp="1"/>
          </p:cNvSpPr>
          <p:nvPr>
            <p:ph type="sldNum" sz="quarter" idx="15"/>
          </p:nvPr>
        </p:nvSpPr>
        <p:spPr/>
        <p:txBody>
          <a:bodyPr rtlCol="0"/>
          <a:lstStyle/>
          <a:p>
            <a:fld id="{B8B335E1-861B-41C9-96FF-155033B39EDE}" type="slidenum">
              <a:rPr lang="sl-SI" smtClean="0"/>
              <a:t>‹#›</a:t>
            </a:fld>
            <a:endParaRPr lang="sl-SI"/>
          </a:p>
        </p:txBody>
      </p:sp>
      <p:sp>
        <p:nvSpPr>
          <p:cNvPr id="23" name="Ograda noge 22"/>
          <p:cNvSpPr>
            <a:spLocks noGrp="1"/>
          </p:cNvSpPr>
          <p:nvPr>
            <p:ph type="ftr" sz="quarter" idx="16"/>
          </p:nvPr>
        </p:nvSpPr>
        <p:spPr/>
        <p:txBody>
          <a:bodyPr rtlCol="0"/>
          <a:lstStyle/>
          <a:p>
            <a:endParaRPr lang="sl-SI"/>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9" name="Raven povezovalnik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slov 1"/>
          <p:cNvSpPr>
            <a:spLocks noGrp="1"/>
          </p:cNvSpPr>
          <p:nvPr>
            <p:ph type="title"/>
          </p:nvPr>
        </p:nvSpPr>
        <p:spPr>
          <a:xfrm rot="5400000">
            <a:off x="3350133" y="3200400"/>
            <a:ext cx="6309360" cy="457200"/>
          </a:xfrm>
        </p:spPr>
        <p:txBody>
          <a:bodyPr anchor="b"/>
          <a:lstStyle>
            <a:lvl1pPr algn="l">
              <a:buNone/>
              <a:defRPr sz="2000" b="1"/>
            </a:lvl1pPr>
          </a:lstStyle>
          <a:p>
            <a:r>
              <a:rPr kumimoji="0" lang="sl-SI" smtClean="0"/>
              <a:t>Uredite slog naslova matrice</a:t>
            </a:r>
            <a:endParaRPr kumimoji="0" lang="en-US"/>
          </a:p>
        </p:txBody>
      </p:sp>
      <p:sp>
        <p:nvSpPr>
          <p:cNvPr id="3" name="Ograda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l-SI" smtClean="0"/>
              <a:t>Uredite sloge besedila matrice</a:t>
            </a:r>
          </a:p>
        </p:txBody>
      </p:sp>
      <p:sp>
        <p:nvSpPr>
          <p:cNvPr id="10" name="Raven povezovalnik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avoko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ven povezovalnik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ven povezovalnik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ven povezovalnik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Ograda datuma 16"/>
          <p:cNvSpPr>
            <a:spLocks noGrp="1"/>
          </p:cNvSpPr>
          <p:nvPr>
            <p:ph type="dt" sz="half" idx="10"/>
          </p:nvPr>
        </p:nvSpPr>
        <p:spPr/>
        <p:txBody>
          <a:bodyPr rtlCol="0"/>
          <a:lstStyle/>
          <a:p>
            <a:fld id="{FE9AF758-2B50-45AD-9DB3-EAB9A788054D}" type="datetimeFigureOut">
              <a:rPr lang="sl-SI" smtClean="0"/>
              <a:t>10.3.2015</a:t>
            </a:fld>
            <a:endParaRPr lang="sl-SI"/>
          </a:p>
        </p:txBody>
      </p:sp>
      <p:sp>
        <p:nvSpPr>
          <p:cNvPr id="18" name="Ograda številke diapozitiva 17"/>
          <p:cNvSpPr>
            <a:spLocks noGrp="1"/>
          </p:cNvSpPr>
          <p:nvPr>
            <p:ph type="sldNum" sz="quarter" idx="11"/>
          </p:nvPr>
        </p:nvSpPr>
        <p:spPr/>
        <p:txBody>
          <a:bodyPr rtlCol="0"/>
          <a:lstStyle/>
          <a:p>
            <a:fld id="{B8B335E1-861B-41C9-96FF-155033B39EDE}" type="slidenum">
              <a:rPr lang="sl-SI" smtClean="0"/>
              <a:t>‹#›</a:t>
            </a:fld>
            <a:endParaRPr lang="sl-SI"/>
          </a:p>
        </p:txBody>
      </p:sp>
      <p:sp>
        <p:nvSpPr>
          <p:cNvPr id="21" name="Ograda noge 20"/>
          <p:cNvSpPr>
            <a:spLocks noGrp="1"/>
          </p:cNvSpPr>
          <p:nvPr>
            <p:ph type="ftr" sz="quarter" idx="12"/>
          </p:nvPr>
        </p:nvSpPr>
        <p:spPr/>
        <p:txBody>
          <a:bodyPr rtlCol="0"/>
          <a:lstStyle/>
          <a:p>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ven povezovalnik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Ograda naslova 21"/>
          <p:cNvSpPr>
            <a:spLocks noGrp="1"/>
          </p:cNvSpPr>
          <p:nvPr>
            <p:ph type="title"/>
          </p:nvPr>
        </p:nvSpPr>
        <p:spPr>
          <a:xfrm>
            <a:off x="457200" y="274638"/>
            <a:ext cx="7467600" cy="1143000"/>
          </a:xfrm>
          <a:prstGeom prst="rect">
            <a:avLst/>
          </a:prstGeom>
        </p:spPr>
        <p:txBody>
          <a:bodyPr vert="horz" anchor="b">
            <a:normAutofit/>
          </a:bodyPr>
          <a:lstStyle/>
          <a:p>
            <a:r>
              <a:rPr kumimoji="0" lang="sl-SI" smtClean="0"/>
              <a:t>Uredite slog naslova matrice</a:t>
            </a:r>
            <a:endParaRPr kumimoji="0" lang="en-US"/>
          </a:p>
        </p:txBody>
      </p:sp>
      <p:sp>
        <p:nvSpPr>
          <p:cNvPr id="13" name="Ograda besedila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l-SI" smtClean="0"/>
              <a:t>Uredite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14" name="Ograda datum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E9AF758-2B50-45AD-9DB3-EAB9A788054D}" type="datetimeFigureOut">
              <a:rPr lang="sl-SI" smtClean="0"/>
              <a:t>10.3.2015</a:t>
            </a:fld>
            <a:endParaRPr lang="sl-SI"/>
          </a:p>
        </p:txBody>
      </p:sp>
      <p:sp>
        <p:nvSpPr>
          <p:cNvPr id="3" name="Ograda no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sl-SI"/>
          </a:p>
        </p:txBody>
      </p:sp>
      <p:sp>
        <p:nvSpPr>
          <p:cNvPr id="7" name="Raven povezovalnik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ven povezovalnik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o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en povezovalnik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grada številke diapoz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8B335E1-861B-41C9-96FF-155033B39EDE}"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ess.gov.si/ncips/cips/opisi_poklicev/opis_poklica?Kljuc=633&amp;Filter=S" TargetMode="External"/><Relationship Id="rId2" Type="http://schemas.openxmlformats.org/officeDocument/2006/relationships/hyperlink" Target="http://www.mojaizbira.si/poklic/svetovalni-delavec-v-vzgoji-izobrazevanju"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www.genspot.com/video-302733/urar-ka-1-del-3-3.aspx" TargetMode="External"/><Relationship Id="rId3" Type="http://schemas.openxmlformats.org/officeDocument/2006/relationships/hyperlink" Target="http://www.osferdavesela.si/ucenci-2/poklicno-usmerjanje/predstavitev-poklicev/" TargetMode="External"/><Relationship Id="rId7" Type="http://schemas.openxmlformats.org/officeDocument/2006/relationships/hyperlink" Target="http://www.genspot.com/video-302904/urar-ka.aspx" TargetMode="External"/><Relationship Id="rId2" Type="http://schemas.openxmlformats.org/officeDocument/2006/relationships/hyperlink" Target="http://www.ess.gov.si/ncips/cips/opisi_poklicev" TargetMode="External"/><Relationship Id="rId1" Type="http://schemas.openxmlformats.org/officeDocument/2006/relationships/slideLayout" Target="../slideLayouts/slideLayout7.xml"/><Relationship Id="rId6" Type="http://schemas.openxmlformats.org/officeDocument/2006/relationships/hyperlink" Target="http://www.tzslo.si/predstavitev-poklica-prodajalec" TargetMode="External"/><Relationship Id="rId5" Type="http://schemas.openxmlformats.org/officeDocument/2006/relationships/hyperlink" Target="http://www.kp-velenje.si/index.php?option=com_content&amp;view=article&amp;id=147&amp;Itemid=218" TargetMode="External"/><Relationship Id="rId4" Type="http://schemas.openxmlformats.org/officeDocument/2006/relationships/hyperlink" Target="http://www.zaposlitev.net/delo.php?m=iskalci&amp;a=karierni_center&amp;a2=seznam_clankov&amp;clanek_kategorija=7" TargetMode="External"/><Relationship Id="rId9" Type="http://schemas.openxmlformats.org/officeDocument/2006/relationships/hyperlink" Target="http://www.genspot.com/video-302735/urar-ka-1-del-1-3.asp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genspot.com/video-302968/kuhar-ica.aspx" TargetMode="External"/><Relationship Id="rId3" Type="http://schemas.openxmlformats.org/officeDocument/2006/relationships/hyperlink" Target="http://www.genspot.com/video-302694/instalater-ka-strojnih-instalacij-2-del-1-3.aspx" TargetMode="External"/><Relationship Id="rId7" Type="http://schemas.openxmlformats.org/officeDocument/2006/relationships/hyperlink" Target="http://www.genspot.com/video-302914/slascicar-ka.aspx" TargetMode="External"/><Relationship Id="rId2" Type="http://schemas.openxmlformats.org/officeDocument/2006/relationships/hyperlink" Target="http://www.genspot.com/video-302980/gasilec-ka.aspx" TargetMode="External"/><Relationship Id="rId1" Type="http://schemas.openxmlformats.org/officeDocument/2006/relationships/slideLayout" Target="../slideLayouts/slideLayout7.xml"/><Relationship Id="rId6" Type="http://schemas.openxmlformats.org/officeDocument/2006/relationships/hyperlink" Target="http://www.genspot.com/video-302915/slascicar-ka.aspx" TargetMode="External"/><Relationship Id="rId5" Type="http://schemas.openxmlformats.org/officeDocument/2006/relationships/hyperlink" Target="http://www.genspot.com/video-302951/pek.aspx" TargetMode="External"/><Relationship Id="rId4" Type="http://schemas.openxmlformats.org/officeDocument/2006/relationships/hyperlink" Target="http://www.genspot.com/video-302693/instalater-ka-strojnih-instalacij-2-del-3-3.aspx" TargetMode="External"/><Relationship Id="rId9" Type="http://schemas.openxmlformats.org/officeDocument/2006/relationships/hyperlink" Target="http://www.genspot.com/video-302952/picopek.asp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www.genspot.com/video-302984/farmacevt-ka.aspx" TargetMode="External"/><Relationship Id="rId3" Type="http://schemas.openxmlformats.org/officeDocument/2006/relationships/hyperlink" Target="http://www.genspot.com/video-302808/mizar-ka-1-del-3-3.aspx" TargetMode="External"/><Relationship Id="rId7" Type="http://schemas.openxmlformats.org/officeDocument/2006/relationships/hyperlink" Target="http://www.genspot.com/video-302985/cvetlicar-ka.aspx" TargetMode="External"/><Relationship Id="rId2" Type="http://schemas.openxmlformats.org/officeDocument/2006/relationships/hyperlink" Target="http://www.genspot.com/video-302938/receptor-ka.aspx" TargetMode="External"/><Relationship Id="rId1" Type="http://schemas.openxmlformats.org/officeDocument/2006/relationships/slideLayout" Target="../slideLayouts/slideLayout7.xml"/><Relationship Id="rId6" Type="http://schemas.openxmlformats.org/officeDocument/2006/relationships/hyperlink" Target="http://www.genspot.com/video-302834/kamnosek-1-del-1-3.aspx" TargetMode="External"/><Relationship Id="rId5" Type="http://schemas.openxmlformats.org/officeDocument/2006/relationships/hyperlink" Target="http://www.genspot.com/video-302745/tapetnik-ca-1-del-3-3.aspx" TargetMode="External"/><Relationship Id="rId4" Type="http://schemas.openxmlformats.org/officeDocument/2006/relationships/hyperlink" Target="http://www.genspot.com/video-302921/lesar-ka.asp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www.genspot.com/video-302907/sportni-trener-ka.aspx" TargetMode="External"/><Relationship Id="rId3" Type="http://schemas.openxmlformats.org/officeDocument/2006/relationships/hyperlink" Target="http://www.genspot.com/video-302970/knjiznicar-ka.aspx" TargetMode="External"/><Relationship Id="rId7" Type="http://schemas.openxmlformats.org/officeDocument/2006/relationships/hyperlink" Target="http://www.genspot.com/video-302898/vojak-inja.aspx" TargetMode="External"/><Relationship Id="rId2" Type="http://schemas.openxmlformats.org/officeDocument/2006/relationships/hyperlink" Target="http://www.genspot.com/video-302989/cevljar-ka.aspx" TargetMode="External"/><Relationship Id="rId1" Type="http://schemas.openxmlformats.org/officeDocument/2006/relationships/slideLayout" Target="../slideLayouts/slideLayout7.xml"/><Relationship Id="rId6" Type="http://schemas.openxmlformats.org/officeDocument/2006/relationships/hyperlink" Target="http://www.genspot.com/video-170705/predstavitev-poklica-vojak-polzela.aspx" TargetMode="External"/><Relationship Id="rId5" Type="http://schemas.openxmlformats.org/officeDocument/2006/relationships/hyperlink" Target="http://www.genspot.com/video-278601/racunalnistvo-in-informatika-predstavitev-poklica.aspx" TargetMode="External"/><Relationship Id="rId4" Type="http://schemas.openxmlformats.org/officeDocument/2006/relationships/hyperlink" Target="http://www.genspot.com/video-302878/vzgojitelj-ica-1-2.asp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genspot.com/video-302740/tesar-ka-1-del-2-3.aspx" TargetMode="External"/><Relationship Id="rId7" Type="http://schemas.openxmlformats.org/officeDocument/2006/relationships/hyperlink" Target="http://www.genspot.com/video-302947/predstavitev-iam.aspx" TargetMode="External"/><Relationship Id="rId2" Type="http://schemas.openxmlformats.org/officeDocument/2006/relationships/hyperlink" Target="http://www.genspot.com/video-302892/zlatar-ka.aspx" TargetMode="External"/><Relationship Id="rId1" Type="http://schemas.openxmlformats.org/officeDocument/2006/relationships/slideLayout" Target="../slideLayouts/slideLayout7.xml"/><Relationship Id="rId6" Type="http://schemas.openxmlformats.org/officeDocument/2006/relationships/hyperlink" Target="http://www.genspot.com/video-302966/mesar-ka.aspx" TargetMode="External"/><Relationship Id="rId5" Type="http://schemas.openxmlformats.org/officeDocument/2006/relationships/hyperlink" Target="http://www.genspot.com/video-302976/inovator-ka.aspx" TargetMode="External"/><Relationship Id="rId4" Type="http://schemas.openxmlformats.org/officeDocument/2006/relationships/hyperlink" Target="http://www.genspot.com/video-302979/hisnik-ca.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genspot.com/video-302705/pecar-ka-1-del-1-3.aspx" TargetMode="External"/><Relationship Id="rId2" Type="http://schemas.openxmlformats.org/officeDocument/2006/relationships/hyperlink" Target="http://www.genspot.com/video-302973/pianist-ka.aspx" TargetMode="External"/><Relationship Id="rId1" Type="http://schemas.openxmlformats.org/officeDocument/2006/relationships/slideLayout" Target="../slideLayouts/slideLayout7.xml"/><Relationship Id="rId5" Type="http://schemas.openxmlformats.org/officeDocument/2006/relationships/hyperlink" Target="http://www.genspot.com/video-302949/pleskar-ka.aspx" TargetMode="External"/><Relationship Id="rId4" Type="http://schemas.openxmlformats.org/officeDocument/2006/relationships/hyperlink" Target="http://www.genspot.com/video-302945/postar-pismonosa.asp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07504" y="1844824"/>
            <a:ext cx="8686800" cy="1470025"/>
          </a:xfrm>
        </p:spPr>
        <p:txBody>
          <a:bodyPr>
            <a:normAutofit/>
          </a:bodyPr>
          <a:lstStyle/>
          <a:p>
            <a:r>
              <a:rPr lang="sl-SI" dirty="0" smtClean="0"/>
              <a:t>Svetovalni delavec v vzgoji in izobraževanju</a:t>
            </a:r>
            <a:endParaRPr lang="sl-SI" dirty="0"/>
          </a:p>
        </p:txBody>
      </p:sp>
      <p:sp>
        <p:nvSpPr>
          <p:cNvPr id="3" name="Podnaslov 2"/>
          <p:cNvSpPr>
            <a:spLocks noGrp="1"/>
          </p:cNvSpPr>
          <p:nvPr>
            <p:ph type="subTitle" idx="1"/>
          </p:nvPr>
        </p:nvSpPr>
        <p:spPr/>
        <p:txBody>
          <a:bodyPr>
            <a:normAutofit/>
          </a:bodyPr>
          <a:lstStyle/>
          <a:p>
            <a:r>
              <a:rPr lang="sl-SI" sz="2400" b="0" dirty="0" smtClean="0"/>
              <a:t>Pripravila: Andreja STRMŠEK</a:t>
            </a:r>
          </a:p>
          <a:p>
            <a:r>
              <a:rPr lang="sl-SI" sz="2400" b="0" dirty="0" smtClean="0"/>
              <a:t>Kapelski Vrh, marec 2015</a:t>
            </a:r>
            <a:endParaRPr lang="sl-SI" sz="2400" b="0" dirty="0"/>
          </a:p>
        </p:txBody>
      </p:sp>
    </p:spTree>
    <p:extLst>
      <p:ext uri="{BB962C8B-B14F-4D97-AF65-F5344CB8AC3E}">
        <p14:creationId xmlns:p14="http://schemas.microsoft.com/office/powerpoint/2010/main" val="2461950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sz="quarter" idx="1"/>
          </p:nvPr>
        </p:nvSpPr>
        <p:spPr/>
        <p:txBody>
          <a:bodyPr>
            <a:normAutofit/>
          </a:bodyPr>
          <a:lstStyle/>
          <a:p>
            <a:r>
              <a:rPr lang="sl-SI" sz="2800" dirty="0"/>
              <a:t>Ima znanja s področja dela z računalnikom.</a:t>
            </a:r>
          </a:p>
          <a:p>
            <a:r>
              <a:rPr lang="sl-SI" sz="2800" dirty="0"/>
              <a:t>Je sistematičen.</a:t>
            </a:r>
          </a:p>
          <a:p>
            <a:r>
              <a:rPr lang="sl-SI" sz="2800" dirty="0"/>
              <a:t>Ima delovne navade.</a:t>
            </a:r>
          </a:p>
          <a:p>
            <a:r>
              <a:rPr lang="sl-SI" sz="2800" dirty="0"/>
              <a:t>Ima metodična in didaktična znanja.</a:t>
            </a:r>
          </a:p>
          <a:p>
            <a:r>
              <a:rPr lang="sl-SI" sz="2800" dirty="0"/>
              <a:t>Se je pripravljen nenehno učiti.</a:t>
            </a:r>
          </a:p>
          <a:p>
            <a:pPr marL="0" indent="0">
              <a:buNone/>
            </a:pPr>
            <a:endParaRPr lang="sl-SI" sz="2800" b="1" dirty="0"/>
          </a:p>
        </p:txBody>
      </p:sp>
      <p:sp>
        <p:nvSpPr>
          <p:cNvPr id="5" name="Naslov 1"/>
          <p:cNvSpPr>
            <a:spLocks noGrp="1"/>
          </p:cNvSpPr>
          <p:nvPr>
            <p:ph type="title"/>
          </p:nvPr>
        </p:nvSpPr>
        <p:spPr/>
        <p:txBody>
          <a:bodyPr>
            <a:normAutofit/>
          </a:bodyPr>
          <a:lstStyle/>
          <a:p>
            <a:r>
              <a:rPr lang="sl-SI" dirty="0" smtClean="0"/>
              <a:t>Sposobnosti, spretnosti, značaj</a:t>
            </a:r>
            <a:br>
              <a:rPr lang="sl-SI" dirty="0" smtClean="0"/>
            </a:br>
            <a:endParaRPr lang="sl-SI" dirty="0"/>
          </a:p>
        </p:txBody>
      </p:sp>
    </p:spTree>
    <p:extLst>
      <p:ext uri="{BB962C8B-B14F-4D97-AF65-F5344CB8AC3E}">
        <p14:creationId xmlns:p14="http://schemas.microsoft.com/office/powerpoint/2010/main" val="981607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Kakšni so njegovi interesi?</a:t>
            </a:r>
            <a:endParaRPr lang="sl-SI" dirty="0"/>
          </a:p>
        </p:txBody>
      </p:sp>
      <p:sp>
        <p:nvSpPr>
          <p:cNvPr id="3" name="Ograda vsebine 2"/>
          <p:cNvSpPr>
            <a:spLocks noGrp="1"/>
          </p:cNvSpPr>
          <p:nvPr>
            <p:ph sz="quarter" idx="1"/>
          </p:nvPr>
        </p:nvSpPr>
        <p:spPr/>
        <p:txBody>
          <a:bodyPr>
            <a:normAutofit/>
          </a:bodyPr>
          <a:lstStyle/>
          <a:p>
            <a:r>
              <a:rPr lang="sl-SI" sz="2800" dirty="0" smtClean="0"/>
              <a:t>Ima veselje do dela z otroki.</a:t>
            </a:r>
          </a:p>
          <a:p>
            <a:r>
              <a:rPr lang="sl-SI" sz="2800" dirty="0" smtClean="0"/>
              <a:t>Se zanima za otrokovo osebnost, razvoj.</a:t>
            </a:r>
          </a:p>
          <a:p>
            <a:r>
              <a:rPr lang="sl-SI" sz="2800" dirty="0" smtClean="0"/>
              <a:t>Se rad uči.</a:t>
            </a:r>
            <a:endParaRPr lang="sl-SI" sz="2800" dirty="0"/>
          </a:p>
          <a:p>
            <a:r>
              <a:rPr lang="sl-SI" sz="2800" dirty="0" smtClean="0"/>
              <a:t>Rad pomaga.</a:t>
            </a:r>
          </a:p>
        </p:txBody>
      </p:sp>
    </p:spTree>
    <p:extLst>
      <p:ext uri="{BB962C8B-B14F-4D97-AF65-F5344CB8AC3E}">
        <p14:creationId xmlns:p14="http://schemas.microsoft.com/office/powerpoint/2010/main" val="3045977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Zdravstvene posebnosti</a:t>
            </a:r>
            <a:endParaRPr lang="sl-SI" dirty="0"/>
          </a:p>
        </p:txBody>
      </p:sp>
      <p:sp>
        <p:nvSpPr>
          <p:cNvPr id="3" name="Ograda vsebine 2"/>
          <p:cNvSpPr>
            <a:spLocks noGrp="1"/>
          </p:cNvSpPr>
          <p:nvPr>
            <p:ph sz="quarter" idx="1"/>
          </p:nvPr>
        </p:nvSpPr>
        <p:spPr/>
        <p:txBody>
          <a:bodyPr>
            <a:normAutofit/>
          </a:bodyPr>
          <a:lstStyle/>
          <a:p>
            <a:r>
              <a:rPr lang="sl-SI" sz="2800" dirty="0" smtClean="0"/>
              <a:t>Dobro splošno zdravstveno stanje zaradi čustvenih in psihičnih obremenitev.</a:t>
            </a:r>
          </a:p>
          <a:p>
            <a:r>
              <a:rPr lang="sl-SI" sz="2800" dirty="0" smtClean="0"/>
              <a:t>Je osebno urejen in čustveno stabilen.</a:t>
            </a:r>
            <a:endParaRPr lang="sl-SI" sz="2800" dirty="0"/>
          </a:p>
        </p:txBody>
      </p:sp>
    </p:spTree>
    <p:extLst>
      <p:ext uri="{BB962C8B-B14F-4D97-AF65-F5344CB8AC3E}">
        <p14:creationId xmlns:p14="http://schemas.microsoft.com/office/powerpoint/2010/main" val="1023687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Potrebna izobrazba</a:t>
            </a:r>
            <a:endParaRPr lang="sl-SI" dirty="0"/>
          </a:p>
        </p:txBody>
      </p:sp>
      <p:sp>
        <p:nvSpPr>
          <p:cNvPr id="3" name="Ograda vsebine 2"/>
          <p:cNvSpPr>
            <a:spLocks noGrp="1"/>
          </p:cNvSpPr>
          <p:nvPr>
            <p:ph sz="quarter" idx="1"/>
          </p:nvPr>
        </p:nvSpPr>
        <p:spPr>
          <a:xfrm>
            <a:off x="395536" y="1556792"/>
            <a:ext cx="7467600" cy="4873752"/>
          </a:xfrm>
        </p:spPr>
        <p:txBody>
          <a:bodyPr>
            <a:normAutofit/>
          </a:bodyPr>
          <a:lstStyle/>
          <a:p>
            <a:r>
              <a:rPr lang="sl-SI" sz="2800" dirty="0"/>
              <a:t>U</a:t>
            </a:r>
            <a:r>
              <a:rPr lang="sl-SI" sz="2800" dirty="0" smtClean="0"/>
              <a:t>niverzitetna izobrazba določene smeri: </a:t>
            </a:r>
          </a:p>
          <a:p>
            <a:pPr lvl="2"/>
            <a:r>
              <a:rPr lang="it-IT" sz="2000" dirty="0" err="1" smtClean="0"/>
              <a:t>psiholog</a:t>
            </a:r>
            <a:r>
              <a:rPr lang="it-IT" sz="2000" dirty="0" smtClean="0"/>
              <a:t>, </a:t>
            </a:r>
            <a:endParaRPr lang="sl-SI" sz="2000" dirty="0" smtClean="0"/>
          </a:p>
          <a:p>
            <a:pPr lvl="2"/>
            <a:r>
              <a:rPr lang="it-IT" sz="2000" dirty="0" err="1" smtClean="0"/>
              <a:t>pedagog</a:t>
            </a:r>
            <a:r>
              <a:rPr lang="it-IT" sz="2000" dirty="0" smtClean="0"/>
              <a:t>, </a:t>
            </a:r>
            <a:endParaRPr lang="sl-SI" sz="2000" dirty="0" smtClean="0"/>
          </a:p>
          <a:p>
            <a:pPr lvl="2"/>
            <a:r>
              <a:rPr lang="it-IT" sz="2000" dirty="0" err="1" smtClean="0"/>
              <a:t>socialni</a:t>
            </a:r>
            <a:r>
              <a:rPr lang="it-IT" sz="2000" dirty="0" smtClean="0"/>
              <a:t> </a:t>
            </a:r>
            <a:r>
              <a:rPr lang="it-IT" sz="2000" dirty="0" err="1" smtClean="0"/>
              <a:t>delav</a:t>
            </a:r>
            <a:r>
              <a:rPr lang="sl-SI" sz="2000" dirty="0" smtClean="0"/>
              <a:t>ec</a:t>
            </a:r>
            <a:r>
              <a:rPr lang="it-IT" sz="2000" dirty="0" smtClean="0"/>
              <a:t>, </a:t>
            </a:r>
            <a:endParaRPr lang="sl-SI" sz="2000" dirty="0" smtClean="0"/>
          </a:p>
          <a:p>
            <a:pPr lvl="2"/>
            <a:r>
              <a:rPr lang="it-IT" sz="2000" dirty="0" err="1" smtClean="0"/>
              <a:t>socialni</a:t>
            </a:r>
            <a:r>
              <a:rPr lang="it-IT" sz="2000" dirty="0" smtClean="0"/>
              <a:t> </a:t>
            </a:r>
            <a:r>
              <a:rPr lang="it-IT" sz="2000" dirty="0" err="1" smtClean="0"/>
              <a:t>pedagog</a:t>
            </a:r>
            <a:r>
              <a:rPr lang="it-IT" sz="2000" dirty="0" smtClean="0"/>
              <a:t> </a:t>
            </a:r>
            <a:r>
              <a:rPr lang="it-IT" sz="2000" dirty="0"/>
              <a:t>in </a:t>
            </a:r>
            <a:endParaRPr lang="sl-SI" sz="2000" dirty="0" smtClean="0"/>
          </a:p>
          <a:p>
            <a:pPr lvl="2"/>
            <a:r>
              <a:rPr lang="it-IT" sz="2000" dirty="0" err="1" smtClean="0"/>
              <a:t>defektolog</a:t>
            </a:r>
            <a:r>
              <a:rPr lang="it-IT" sz="2000" dirty="0" smtClean="0"/>
              <a:t>.</a:t>
            </a:r>
            <a:endParaRPr lang="sl-SI" sz="2000" dirty="0" smtClean="0"/>
          </a:p>
          <a:p>
            <a:r>
              <a:rPr lang="sl-SI" sz="2800" dirty="0" smtClean="0"/>
              <a:t>Pripravništvo in strokovni izpit.</a:t>
            </a:r>
            <a:endParaRPr lang="sl-SI" sz="2800" dirty="0"/>
          </a:p>
        </p:txBody>
      </p:sp>
    </p:spTree>
    <p:extLst>
      <p:ext uri="{BB962C8B-B14F-4D97-AF65-F5344CB8AC3E}">
        <p14:creationId xmlns:p14="http://schemas.microsoft.com/office/powerpoint/2010/main" val="23725676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grada vsebine 4"/>
          <p:cNvGraphicFramePr>
            <a:graphicFrameLocks noGrp="1"/>
          </p:cNvGraphicFramePr>
          <p:nvPr>
            <p:ph sz="quarter" idx="1"/>
            <p:extLst>
              <p:ext uri="{D42A27DB-BD31-4B8C-83A1-F6EECF244321}">
                <p14:modId xmlns:p14="http://schemas.microsoft.com/office/powerpoint/2010/main" val="3012266186"/>
              </p:ext>
            </p:extLst>
          </p:nvPr>
        </p:nvGraphicFramePr>
        <p:xfrm>
          <a:off x="323528" y="188640"/>
          <a:ext cx="8424936" cy="5832648"/>
        </p:xfrm>
        <a:graphic>
          <a:graphicData uri="http://schemas.openxmlformats.org/drawingml/2006/table">
            <a:tbl>
              <a:tblPr firstRow="1" bandRow="1">
                <a:tableStyleId>{5C22544A-7EE6-4342-B048-85BDC9FD1C3A}</a:tableStyleId>
              </a:tblPr>
              <a:tblGrid>
                <a:gridCol w="1944216"/>
                <a:gridCol w="6480720"/>
              </a:tblGrid>
              <a:tr h="704615">
                <a:tc gridSpan="2">
                  <a:txBody>
                    <a:bodyPr/>
                    <a:lstStyle/>
                    <a:p>
                      <a:pPr algn="ctr"/>
                      <a:r>
                        <a:rPr lang="sl-SI" dirty="0" smtClean="0"/>
                        <a:t>Profil</a:t>
                      </a:r>
                      <a:r>
                        <a:rPr lang="sl-SI" baseline="0" dirty="0" smtClean="0"/>
                        <a:t> osebe, ki opravlja poklic </a:t>
                      </a:r>
                    </a:p>
                    <a:p>
                      <a:pPr algn="ctr"/>
                      <a:r>
                        <a:rPr lang="sl-SI" baseline="0" dirty="0" smtClean="0"/>
                        <a:t>svetovalnega delavca v vzgoji in izobraževanju</a:t>
                      </a:r>
                      <a:endParaRPr lang="sl-SI" dirty="0"/>
                    </a:p>
                  </a:txBody>
                  <a:tcPr/>
                </a:tc>
                <a:tc hMerge="1">
                  <a:txBody>
                    <a:bodyPr/>
                    <a:lstStyle/>
                    <a:p>
                      <a:endParaRPr lang="sl-SI" dirty="0"/>
                    </a:p>
                  </a:txBody>
                  <a:tcPr/>
                </a:tc>
              </a:tr>
              <a:tr h="714401">
                <a:tc>
                  <a:txBody>
                    <a:bodyPr/>
                    <a:lstStyle/>
                    <a:p>
                      <a:r>
                        <a:rPr lang="sl-SI" dirty="0" smtClean="0"/>
                        <a:t>INTERESI</a:t>
                      </a:r>
                      <a:endParaRPr lang="sl-SI" dirty="0"/>
                    </a:p>
                  </a:txBody>
                  <a:tcPr/>
                </a:tc>
                <a:tc>
                  <a:txBody>
                    <a:bodyPr/>
                    <a:lstStyle/>
                    <a:p>
                      <a:r>
                        <a:rPr lang="sl-SI" dirty="0" smtClean="0"/>
                        <a:t>veselje za delo z otroki, z ljudmi;</a:t>
                      </a:r>
                      <a:r>
                        <a:rPr lang="sl-SI" baseline="0" dirty="0" smtClean="0"/>
                        <a:t> z</a:t>
                      </a:r>
                      <a:r>
                        <a:rPr lang="sl-SI" dirty="0" smtClean="0"/>
                        <a:t>animanje za otrokovo</a:t>
                      </a:r>
                      <a:r>
                        <a:rPr lang="sl-SI" baseline="0" dirty="0" smtClean="0"/>
                        <a:t> osebnost, razvoj</a:t>
                      </a:r>
                      <a:endParaRPr lang="sl-SI" dirty="0"/>
                    </a:p>
                  </a:txBody>
                  <a:tcPr/>
                </a:tc>
              </a:tr>
              <a:tr h="1233077">
                <a:tc>
                  <a:txBody>
                    <a:bodyPr/>
                    <a:lstStyle/>
                    <a:p>
                      <a:r>
                        <a:rPr lang="sl-SI" dirty="0" smtClean="0"/>
                        <a:t>SPOSOBNOSTI</a:t>
                      </a:r>
                      <a:r>
                        <a:rPr lang="sl-SI" baseline="0" dirty="0" smtClean="0"/>
                        <a:t> IN SPRETNOSTI</a:t>
                      </a:r>
                      <a:endParaRPr lang="sl-SI" dirty="0"/>
                    </a:p>
                  </a:txBody>
                  <a:tcPr/>
                </a:tc>
                <a:tc>
                  <a:txBody>
                    <a:bodyPr/>
                    <a:lstStyle/>
                    <a:p>
                      <a:r>
                        <a:rPr lang="sl-SI" dirty="0" smtClean="0"/>
                        <a:t>rad pomaga, zna</a:t>
                      </a:r>
                      <a:r>
                        <a:rPr lang="sl-SI" baseline="0" dirty="0" smtClean="0"/>
                        <a:t> prisluhniti, se vživljati, spreten pri delu z različnimi računalniškimi programi, didaktična in metodična znanja, znanja za delo s skupinami, ima dober spomin, dobro povezuje informacije,</a:t>
                      </a:r>
                      <a:endParaRPr lang="sl-SI" dirty="0"/>
                    </a:p>
                  </a:txBody>
                  <a:tcPr/>
                </a:tc>
              </a:tr>
              <a:tr h="1233077">
                <a:tc>
                  <a:txBody>
                    <a:bodyPr/>
                    <a:lstStyle/>
                    <a:p>
                      <a:r>
                        <a:rPr lang="sl-SI" dirty="0" smtClean="0"/>
                        <a:t>TEMPERAMENT IN ZNAČAJ</a:t>
                      </a:r>
                      <a:endParaRPr lang="sl-SI" dirty="0"/>
                    </a:p>
                  </a:txBody>
                  <a:tcPr/>
                </a:tc>
                <a:tc>
                  <a:txBody>
                    <a:bodyPr/>
                    <a:lstStyle/>
                    <a:p>
                      <a:r>
                        <a:rPr lang="sl-SI" baseline="0" dirty="0" smtClean="0"/>
                        <a:t>je potrpežljiv, preudaren, odločen, samozavesten, zanesljiv, odgovoren, fleksibilen, pozoren, pošten, zaupljiv, zaupanja vreden, prijazen, samostojen, razumevajoč, radoveden, ustvarjalen, </a:t>
                      </a:r>
                      <a:endParaRPr lang="sl-SI" dirty="0"/>
                    </a:p>
                  </a:txBody>
                  <a:tcPr/>
                </a:tc>
              </a:tr>
              <a:tr h="1233077">
                <a:tc>
                  <a:txBody>
                    <a:bodyPr/>
                    <a:lstStyle/>
                    <a:p>
                      <a:r>
                        <a:rPr lang="sl-SI" dirty="0" smtClean="0"/>
                        <a:t>UČNE IN DELOVNE NAVADE</a:t>
                      </a:r>
                      <a:endParaRPr lang="sl-SI" dirty="0"/>
                    </a:p>
                  </a:txBody>
                  <a:tcPr/>
                </a:tc>
                <a:tc>
                  <a:txBody>
                    <a:bodyPr/>
                    <a:lstStyle/>
                    <a:p>
                      <a:r>
                        <a:rPr lang="sl-SI" dirty="0" smtClean="0"/>
                        <a:t>dobre</a:t>
                      </a:r>
                      <a:r>
                        <a:rPr lang="sl-SI" baseline="0" dirty="0" smtClean="0"/>
                        <a:t> delovne in učne navade; sistematičen (veliko dela z dokumenti), vesten, natančen.</a:t>
                      </a:r>
                      <a:endParaRPr lang="sl-SI" dirty="0"/>
                    </a:p>
                  </a:txBody>
                  <a:tcPr/>
                </a:tc>
              </a:tr>
              <a:tr h="714401">
                <a:tc>
                  <a:txBody>
                    <a:bodyPr/>
                    <a:lstStyle/>
                    <a:p>
                      <a:r>
                        <a:rPr lang="sl-SI" dirty="0" smtClean="0"/>
                        <a:t>ZDRAVJE</a:t>
                      </a:r>
                      <a:endParaRPr lang="sl-SI" dirty="0"/>
                    </a:p>
                  </a:txBody>
                  <a:tcPr/>
                </a:tc>
                <a:tc>
                  <a:txBody>
                    <a:bodyPr/>
                    <a:lstStyle/>
                    <a:p>
                      <a:r>
                        <a:rPr lang="sl-SI" dirty="0" smtClean="0"/>
                        <a:t>dobro splošno</a:t>
                      </a:r>
                      <a:r>
                        <a:rPr lang="sl-SI" baseline="0" dirty="0" smtClean="0"/>
                        <a:t> zdravstveno stanje; fizična in čustvena stabilnost</a:t>
                      </a:r>
                      <a:endParaRPr lang="sl-SI" dirty="0"/>
                    </a:p>
                  </a:txBody>
                  <a:tcPr/>
                </a:tc>
              </a:tr>
            </a:tbl>
          </a:graphicData>
        </a:graphic>
      </p:graphicFrame>
    </p:spTree>
    <p:extLst>
      <p:ext uri="{BB962C8B-B14F-4D97-AF65-F5344CB8AC3E}">
        <p14:creationId xmlns:p14="http://schemas.microsoft.com/office/powerpoint/2010/main" val="349046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V</a:t>
            </a:r>
            <a:r>
              <a:rPr lang="sl-SI" dirty="0" smtClean="0"/>
              <a:t>iri</a:t>
            </a:r>
            <a:endParaRPr lang="sl-SI" dirty="0"/>
          </a:p>
        </p:txBody>
      </p:sp>
      <p:sp>
        <p:nvSpPr>
          <p:cNvPr id="3" name="Ograda vsebine 2"/>
          <p:cNvSpPr>
            <a:spLocks noGrp="1"/>
          </p:cNvSpPr>
          <p:nvPr>
            <p:ph sz="quarter" idx="1"/>
          </p:nvPr>
        </p:nvSpPr>
        <p:spPr/>
        <p:txBody>
          <a:bodyPr/>
          <a:lstStyle/>
          <a:p>
            <a:pPr marL="0" indent="0">
              <a:buNone/>
            </a:pPr>
            <a:r>
              <a:rPr lang="sl-SI" dirty="0">
                <a:hlinkClick r:id="rId2"/>
              </a:rPr>
              <a:t>http://</a:t>
            </a:r>
            <a:r>
              <a:rPr lang="sl-SI" dirty="0" smtClean="0">
                <a:hlinkClick r:id="rId2"/>
              </a:rPr>
              <a:t>www.mojaizbira.si/poklic/svetovalni-delavec-v-vzgoji-izobrazevanju</a:t>
            </a:r>
            <a:endParaRPr lang="sl-SI" dirty="0" smtClean="0"/>
          </a:p>
          <a:p>
            <a:pPr marL="0" indent="0">
              <a:buNone/>
            </a:pPr>
            <a:r>
              <a:rPr lang="sl-SI" dirty="0">
                <a:hlinkClick r:id="rId3"/>
              </a:rPr>
              <a:t>http://</a:t>
            </a:r>
            <a:r>
              <a:rPr lang="sl-SI" dirty="0" smtClean="0">
                <a:hlinkClick r:id="rId3"/>
              </a:rPr>
              <a:t>www.ess.gov.si/ncips/cips/opisi_poklicev/opis_poklica?Kljuc=633&amp;Filter=S</a:t>
            </a:r>
            <a:endParaRPr lang="sl-SI" dirty="0" smtClean="0"/>
          </a:p>
          <a:p>
            <a:pPr marL="0" indent="0">
              <a:buNone/>
            </a:pPr>
            <a:endParaRPr lang="sl-SI" dirty="0" smtClean="0"/>
          </a:p>
          <a:p>
            <a:pPr marL="0" indent="0">
              <a:buNone/>
            </a:pPr>
            <a:endParaRPr lang="sl-SI" dirty="0" smtClean="0"/>
          </a:p>
        </p:txBody>
      </p:sp>
    </p:spTree>
    <p:extLst>
      <p:ext uri="{BB962C8B-B14F-4D97-AF65-F5344CB8AC3E}">
        <p14:creationId xmlns:p14="http://schemas.microsoft.com/office/powerpoint/2010/main" val="3177381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Pošlji na naslov:</a:t>
            </a:r>
            <a:endParaRPr lang="sl-SI" dirty="0"/>
          </a:p>
        </p:txBody>
      </p:sp>
      <p:sp>
        <p:nvSpPr>
          <p:cNvPr id="3" name="Ograda vsebine 2"/>
          <p:cNvSpPr>
            <a:spLocks noGrp="1"/>
          </p:cNvSpPr>
          <p:nvPr>
            <p:ph sz="quarter" idx="1"/>
          </p:nvPr>
        </p:nvSpPr>
        <p:spPr/>
        <p:txBody>
          <a:bodyPr/>
          <a:lstStyle/>
          <a:p>
            <a:r>
              <a:rPr lang="sl-SI" smtClean="0">
                <a:latin typeface="+mj-lt"/>
                <a:cs typeface="Arial" pitchFamily="34" charset="0"/>
              </a:rPr>
              <a:t>sskapela@gmail.co</a:t>
            </a:r>
            <a:r>
              <a:rPr lang="sl-SI" smtClean="0">
                <a:latin typeface="+mj-lt"/>
                <a:cs typeface="Arial"/>
              </a:rPr>
              <a:t>m</a:t>
            </a:r>
            <a:endParaRPr lang="sl-SI" dirty="0">
              <a:latin typeface="+mj-lt"/>
            </a:endParaRPr>
          </a:p>
        </p:txBody>
      </p:sp>
    </p:spTree>
    <p:extLst>
      <p:ext uri="{BB962C8B-B14F-4D97-AF65-F5344CB8AC3E}">
        <p14:creationId xmlns:p14="http://schemas.microsoft.com/office/powerpoint/2010/main" val="2537555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sz="quarter" idx="1"/>
          </p:nvPr>
        </p:nvSpPr>
        <p:spPr/>
        <p:txBody>
          <a:bodyPr/>
          <a:lstStyle/>
          <a:p>
            <a:endParaRPr lang="sl-SI" dirty="0"/>
          </a:p>
        </p:txBody>
      </p:sp>
      <p:sp>
        <p:nvSpPr>
          <p:cNvPr id="4" name="Ograda vsebine 2"/>
          <p:cNvSpPr>
            <a:spLocks noGrp="1"/>
          </p:cNvSpPr>
          <p:nvPr>
            <p:ph type="title"/>
          </p:nvPr>
        </p:nvSpPr>
        <p:spPr/>
        <p:txBody>
          <a:bodyPr>
            <a:normAutofit fontScale="90000"/>
          </a:bodyPr>
          <a:lstStyle/>
          <a:p>
            <a:r>
              <a:rPr lang="sl-SI" dirty="0" smtClean="0"/>
              <a:t>NASLEDNJE STRANI SO VAM LE V POMOČ PRI PRIPRAVI PREDSTAVITVE</a:t>
            </a:r>
            <a:endParaRPr lang="sl-SI" dirty="0"/>
          </a:p>
        </p:txBody>
      </p:sp>
    </p:spTree>
    <p:extLst>
      <p:ext uri="{BB962C8B-B14F-4D97-AF65-F5344CB8AC3E}">
        <p14:creationId xmlns:p14="http://schemas.microsoft.com/office/powerpoint/2010/main" val="1010906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err="1" smtClean="0"/>
              <a:t>Opisniki</a:t>
            </a:r>
            <a:r>
              <a:rPr lang="sl-SI" dirty="0" smtClean="0"/>
              <a:t> za pomoč pri pripravi profila</a:t>
            </a:r>
            <a:endParaRPr lang="sl-SI" dirty="0"/>
          </a:p>
        </p:txBody>
      </p:sp>
      <p:sp>
        <p:nvSpPr>
          <p:cNvPr id="3" name="Ograda vsebine 2"/>
          <p:cNvSpPr>
            <a:spLocks noGrp="1"/>
          </p:cNvSpPr>
          <p:nvPr>
            <p:ph sz="quarter" idx="1"/>
          </p:nvPr>
        </p:nvSpPr>
        <p:spPr/>
        <p:txBody>
          <a:bodyPr/>
          <a:lstStyle/>
          <a:p>
            <a:endParaRPr lang="sl-SI" dirty="0"/>
          </a:p>
        </p:txBody>
      </p:sp>
    </p:spTree>
    <p:extLst>
      <p:ext uri="{BB962C8B-B14F-4D97-AF65-F5344CB8AC3E}">
        <p14:creationId xmlns:p14="http://schemas.microsoft.com/office/powerpoint/2010/main" val="3448479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Interesi - zanimanje</a:t>
            </a:r>
            <a:endParaRPr lang="sl-SI" dirty="0"/>
          </a:p>
        </p:txBody>
      </p:sp>
      <p:sp>
        <p:nvSpPr>
          <p:cNvPr id="3" name="Ograda vsebine 2"/>
          <p:cNvSpPr>
            <a:spLocks noGrp="1"/>
          </p:cNvSpPr>
          <p:nvPr>
            <p:ph sz="quarter" idx="1"/>
          </p:nvPr>
        </p:nvSpPr>
        <p:spPr/>
        <p:txBody>
          <a:bodyPr/>
          <a:lstStyle/>
          <a:p>
            <a:r>
              <a:rPr lang="sl-SI" dirty="0">
                <a:latin typeface="Calibri" pitchFamily="34" charset="0"/>
              </a:rPr>
              <a:t>Rad </a:t>
            </a:r>
            <a:r>
              <a:rPr lang="sl-SI" dirty="0" smtClean="0">
                <a:latin typeface="Calibri" pitchFamily="34" charset="0"/>
              </a:rPr>
              <a:t>dela </a:t>
            </a:r>
            <a:r>
              <a:rPr lang="sl-SI" dirty="0">
                <a:latin typeface="Calibri" pitchFamily="34" charset="0"/>
              </a:rPr>
              <a:t>s stroji, rastlinami, živalmi, rad se </a:t>
            </a:r>
            <a:r>
              <a:rPr lang="sl-SI" dirty="0" smtClean="0">
                <a:latin typeface="Calibri" pitchFamily="34" charset="0"/>
              </a:rPr>
              <a:t>uči, raziskuje, </a:t>
            </a:r>
            <a:r>
              <a:rPr lang="sl-SI" dirty="0">
                <a:latin typeface="Calibri" pitchFamily="34" charset="0"/>
              </a:rPr>
              <a:t>rad </a:t>
            </a:r>
            <a:r>
              <a:rPr lang="sl-SI" dirty="0" smtClean="0">
                <a:latin typeface="Calibri" pitchFamily="34" charset="0"/>
              </a:rPr>
              <a:t>ustvarja, pleše, poje, piše,  </a:t>
            </a:r>
            <a:r>
              <a:rPr lang="sl-SI" dirty="0">
                <a:latin typeface="Calibri" pitchFamily="34" charset="0"/>
              </a:rPr>
              <a:t>rad </a:t>
            </a:r>
            <a:r>
              <a:rPr lang="sl-SI" dirty="0" smtClean="0">
                <a:latin typeface="Calibri" pitchFamily="34" charset="0"/>
              </a:rPr>
              <a:t>pomaga </a:t>
            </a:r>
            <a:r>
              <a:rPr lang="sl-SI" dirty="0">
                <a:latin typeface="Calibri" pitchFamily="34" charset="0"/>
              </a:rPr>
              <a:t>ljudem, </a:t>
            </a:r>
            <a:r>
              <a:rPr lang="sl-SI" dirty="0" smtClean="0">
                <a:latin typeface="Calibri" pitchFamily="34" charset="0"/>
              </a:rPr>
              <a:t>uči </a:t>
            </a:r>
            <a:r>
              <a:rPr lang="sl-SI" dirty="0">
                <a:latin typeface="Calibri" pitchFamily="34" charset="0"/>
              </a:rPr>
              <a:t>druge, </a:t>
            </a:r>
            <a:r>
              <a:rPr lang="sl-SI" dirty="0" smtClean="0">
                <a:latin typeface="Calibri" pitchFamily="34" charset="0"/>
              </a:rPr>
              <a:t>nastopa </a:t>
            </a:r>
            <a:r>
              <a:rPr lang="sl-SI" dirty="0">
                <a:latin typeface="Calibri" pitchFamily="34" charset="0"/>
              </a:rPr>
              <a:t>pred ljudmi, rad </a:t>
            </a:r>
            <a:r>
              <a:rPr lang="sl-SI" dirty="0" smtClean="0">
                <a:latin typeface="Calibri" pitchFamily="34" charset="0"/>
              </a:rPr>
              <a:t>organizira, načrtuje, ureja, zlaga </a:t>
            </a:r>
            <a:r>
              <a:rPr lang="sl-SI" dirty="0">
                <a:latin typeface="Calibri" pitchFamily="34" charset="0"/>
              </a:rPr>
              <a:t>papirje, </a:t>
            </a:r>
            <a:r>
              <a:rPr lang="sl-SI" dirty="0" smtClean="0">
                <a:latin typeface="Calibri" pitchFamily="34" charset="0"/>
              </a:rPr>
              <a:t>računa, beleži, dela s podatki, rad izdeluje, rad reže, rad dela s kovinami, lesom …</a:t>
            </a:r>
          </a:p>
          <a:p>
            <a:pPr marL="0" indent="0">
              <a:buNone/>
            </a:pPr>
            <a:endParaRPr lang="sl-SI" dirty="0">
              <a:latin typeface="Calibri" pitchFamily="34" charset="0"/>
            </a:endParaRPr>
          </a:p>
          <a:p>
            <a:endParaRPr lang="sl-SI" dirty="0"/>
          </a:p>
        </p:txBody>
      </p:sp>
    </p:spTree>
    <p:extLst>
      <p:ext uri="{BB962C8B-B14F-4D97-AF65-F5344CB8AC3E}">
        <p14:creationId xmlns:p14="http://schemas.microsoft.com/office/powerpoint/2010/main" val="3407006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Kaj običajno dela?</a:t>
            </a:r>
            <a:endParaRPr lang="sl-SI" dirty="0"/>
          </a:p>
        </p:txBody>
      </p:sp>
      <p:sp>
        <p:nvSpPr>
          <p:cNvPr id="3" name="Ograda vsebine 2"/>
          <p:cNvSpPr>
            <a:spLocks noGrp="1"/>
          </p:cNvSpPr>
          <p:nvPr>
            <p:ph sz="quarter" idx="1"/>
          </p:nvPr>
        </p:nvSpPr>
        <p:spPr/>
        <p:txBody>
          <a:bodyPr>
            <a:normAutofit lnSpcReduction="10000"/>
          </a:bodyPr>
          <a:lstStyle/>
          <a:p>
            <a:r>
              <a:rPr lang="sl-SI" sz="2800" dirty="0" smtClean="0"/>
              <a:t>Pomaga otrokom pri učenju.</a:t>
            </a:r>
          </a:p>
          <a:p>
            <a:r>
              <a:rPr lang="sl-SI" sz="2800" dirty="0" smtClean="0"/>
              <a:t>Svetuje otrokom z vzgojnimi težavami.</a:t>
            </a:r>
          </a:p>
          <a:p>
            <a:r>
              <a:rPr lang="sl-SI" sz="2800" dirty="0" smtClean="0"/>
              <a:t>Otrokom nudi pomoč pri:</a:t>
            </a:r>
          </a:p>
          <a:p>
            <a:pPr marL="982980" lvl="2" indent="-342900"/>
            <a:r>
              <a:rPr lang="sl-SI" sz="2200" dirty="0" smtClean="0"/>
              <a:t>razvijanju ustrezne komunikacije, </a:t>
            </a:r>
          </a:p>
          <a:p>
            <a:pPr marL="982980" lvl="2" indent="-342900"/>
            <a:r>
              <a:rPr lang="sl-SI" sz="2200" dirty="0" smtClean="0"/>
              <a:t>samopodobe, </a:t>
            </a:r>
          </a:p>
          <a:p>
            <a:pPr marL="982980" lvl="2" indent="-342900"/>
            <a:r>
              <a:rPr lang="sl-SI" sz="2200" dirty="0" smtClean="0"/>
              <a:t>pri urjenju tehnik sproščanja in </a:t>
            </a:r>
          </a:p>
          <a:p>
            <a:pPr marL="982980" lvl="2" indent="-342900"/>
            <a:r>
              <a:rPr lang="sl-SI" sz="2200" dirty="0" smtClean="0"/>
              <a:t>socialnih veščin.</a:t>
            </a:r>
          </a:p>
          <a:p>
            <a:r>
              <a:rPr lang="sl-SI" sz="2800" dirty="0" smtClean="0"/>
              <a:t>Učence informira in jim svetuje glede:</a:t>
            </a:r>
          </a:p>
          <a:p>
            <a:pPr lvl="2"/>
            <a:r>
              <a:rPr lang="sl-SI" sz="2200" dirty="0" smtClean="0"/>
              <a:t>štipendiranja, </a:t>
            </a:r>
          </a:p>
          <a:p>
            <a:pPr lvl="2"/>
            <a:r>
              <a:rPr lang="sl-SI" sz="2200" dirty="0" smtClean="0"/>
              <a:t>nadaljnjega šolanja, </a:t>
            </a:r>
          </a:p>
          <a:p>
            <a:pPr lvl="2"/>
            <a:r>
              <a:rPr lang="sl-SI" sz="2200" dirty="0" smtClean="0"/>
              <a:t>izbire poklica, </a:t>
            </a:r>
          </a:p>
          <a:p>
            <a:pPr lvl="2"/>
            <a:r>
              <a:rPr lang="sl-SI" sz="2200" dirty="0" smtClean="0"/>
              <a:t>možnosti zaposlovanja.</a:t>
            </a:r>
            <a:endParaRPr lang="sl-SI" sz="2200" dirty="0"/>
          </a:p>
        </p:txBody>
      </p:sp>
    </p:spTree>
    <p:extLst>
      <p:ext uri="{BB962C8B-B14F-4D97-AF65-F5344CB8AC3E}">
        <p14:creationId xmlns:p14="http://schemas.microsoft.com/office/powerpoint/2010/main" val="16448803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Sposobnosti in spretnosti</a:t>
            </a:r>
            <a:endParaRPr lang="sl-SI" dirty="0"/>
          </a:p>
        </p:txBody>
      </p:sp>
      <p:sp>
        <p:nvSpPr>
          <p:cNvPr id="3" name="Ograda vsebine 2"/>
          <p:cNvSpPr>
            <a:spLocks noGrp="1"/>
          </p:cNvSpPr>
          <p:nvPr>
            <p:ph sz="quarter" idx="1"/>
          </p:nvPr>
        </p:nvSpPr>
        <p:spPr/>
        <p:txBody>
          <a:bodyPr/>
          <a:lstStyle/>
          <a:p>
            <a:r>
              <a:rPr lang="sl-SI" dirty="0">
                <a:latin typeface="Calibri" pitchFamily="34" charset="0"/>
              </a:rPr>
              <a:t>Telesna moč, vzdržljivost, dobri refleksi, gibljivost,  dober spomin, dobro logično mišljenje, dobre prostorske predstave, matematične sposobnosti, sposobnosti dramske igre, visoka inteligentnost, ustvarjalnost, glasbene sposobnosti, govorne sposobnosti,  občutek za tuje jezike, za </a:t>
            </a:r>
            <a:r>
              <a:rPr lang="sl-SI" dirty="0" smtClean="0">
                <a:latin typeface="Calibri" pitchFamily="34" charset="0"/>
              </a:rPr>
              <a:t>vodenje, ročne spretnosti, </a:t>
            </a:r>
            <a:endParaRPr lang="sl-SI" dirty="0">
              <a:latin typeface="Calibri" pitchFamily="34" charset="0"/>
            </a:endParaRPr>
          </a:p>
          <a:p>
            <a:endParaRPr lang="sl-SI" dirty="0"/>
          </a:p>
        </p:txBody>
      </p:sp>
    </p:spTree>
    <p:extLst>
      <p:ext uri="{BB962C8B-B14F-4D97-AF65-F5344CB8AC3E}">
        <p14:creationId xmlns:p14="http://schemas.microsoft.com/office/powerpoint/2010/main" val="140394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Temperament in značaj</a:t>
            </a:r>
            <a:endParaRPr lang="sl-SI" dirty="0"/>
          </a:p>
        </p:txBody>
      </p:sp>
      <p:sp>
        <p:nvSpPr>
          <p:cNvPr id="3" name="Ograda vsebine 2"/>
          <p:cNvSpPr>
            <a:spLocks noGrp="1"/>
          </p:cNvSpPr>
          <p:nvPr>
            <p:ph sz="quarter" idx="1"/>
          </p:nvPr>
        </p:nvSpPr>
        <p:spPr/>
        <p:txBody>
          <a:bodyPr/>
          <a:lstStyle/>
          <a:p>
            <a:r>
              <a:rPr lang="sl-SI" dirty="0">
                <a:latin typeface="Calibri" pitchFamily="34" charset="0"/>
              </a:rPr>
              <a:t>Vesten, ustvarjalen, odprt, zgovoren, tih, umirjen, energičen,  družaben, nedružaben, vesel, žalosten, </a:t>
            </a:r>
            <a:r>
              <a:rPr lang="sl-SI" dirty="0" smtClean="0">
                <a:latin typeface="Calibri" pitchFamily="34" charset="0"/>
              </a:rPr>
              <a:t>razmišljujoč</a:t>
            </a:r>
            <a:r>
              <a:rPr lang="sl-SI" dirty="0">
                <a:latin typeface="Calibri" pitchFamily="34" charset="0"/>
              </a:rPr>
              <a:t>,  natančen, površen, topel, prijazen, neprijazen, skromen, domišljav, prilagodljiv, tog, vztrajen, ne vztrajen, previden, samozavesten, negotov, </a:t>
            </a:r>
            <a:r>
              <a:rPr lang="sl-SI" dirty="0" smtClean="0">
                <a:latin typeface="Calibri" pitchFamily="34" charset="0"/>
              </a:rPr>
              <a:t>sistematičen, ljubeč, vodljiv, len, nežen, sebičen, zamerljiv,  zahteven, odgovoren, neodgovoren, pogumen, radodaren, nervozen, zadržan, samotar, glasen, garač, lahkomiseln, ljubosumen, trmast, napadalen, spodbuden, perfekcionist, zaupljiv, zaupanja vreden, igriv,  samostojen, ne-samostojen, razumevajoč, boječ, jezen, discipliniran, radoveden, domišljav, domiseln …</a:t>
            </a:r>
            <a:endParaRPr lang="sl-SI" dirty="0">
              <a:latin typeface="Calibri" pitchFamily="34" charset="0"/>
            </a:endParaRPr>
          </a:p>
          <a:p>
            <a:endParaRPr lang="sl-SI" dirty="0"/>
          </a:p>
        </p:txBody>
      </p:sp>
    </p:spTree>
    <p:extLst>
      <p:ext uri="{BB962C8B-B14F-4D97-AF65-F5344CB8AC3E}">
        <p14:creationId xmlns:p14="http://schemas.microsoft.com/office/powerpoint/2010/main" val="1926714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Učne in delovne navade</a:t>
            </a:r>
            <a:endParaRPr lang="sl-SI" dirty="0"/>
          </a:p>
        </p:txBody>
      </p:sp>
      <p:sp>
        <p:nvSpPr>
          <p:cNvPr id="3" name="Ograda vsebine 2"/>
          <p:cNvSpPr>
            <a:spLocks noGrp="1"/>
          </p:cNvSpPr>
          <p:nvPr>
            <p:ph sz="quarter" idx="1"/>
          </p:nvPr>
        </p:nvSpPr>
        <p:spPr/>
        <p:txBody>
          <a:bodyPr/>
          <a:lstStyle/>
          <a:p>
            <a:pPr>
              <a:buFont typeface="Arial" charset="0"/>
              <a:buChar char="•"/>
            </a:pPr>
            <a:r>
              <a:rPr lang="sl-SI" dirty="0">
                <a:latin typeface="Calibri" pitchFamily="34" charset="0"/>
              </a:rPr>
              <a:t> Učenje, delo po nekih zahtevah, urniku</a:t>
            </a:r>
            <a:r>
              <a:rPr lang="sl-SI" dirty="0" smtClean="0">
                <a:latin typeface="Calibri" pitchFamily="34" charset="0"/>
              </a:rPr>
              <a:t>.</a:t>
            </a:r>
          </a:p>
          <a:p>
            <a:pPr>
              <a:buFont typeface="Arial" charset="0"/>
              <a:buChar char="•"/>
            </a:pPr>
            <a:r>
              <a:rPr lang="sl-SI" dirty="0" smtClean="0">
                <a:latin typeface="Calibri" pitchFamily="34" charset="0"/>
              </a:rPr>
              <a:t>Se rad uči.</a:t>
            </a:r>
          </a:p>
          <a:p>
            <a:pPr>
              <a:buFont typeface="Arial" charset="0"/>
              <a:buChar char="•"/>
            </a:pPr>
            <a:r>
              <a:rPr lang="sl-SI" dirty="0" smtClean="0">
                <a:latin typeface="Calibri" pitchFamily="34" charset="0"/>
              </a:rPr>
              <a:t>Rad praktično dela.</a:t>
            </a:r>
            <a:endParaRPr lang="sl-SI" dirty="0">
              <a:latin typeface="Calibri" pitchFamily="34" charset="0"/>
            </a:endParaRPr>
          </a:p>
          <a:p>
            <a:pPr>
              <a:buFont typeface="Arial" charset="0"/>
              <a:buChar char="•"/>
            </a:pPr>
            <a:r>
              <a:rPr lang="sl-SI" dirty="0">
                <a:latin typeface="Calibri" pitchFamily="34" charset="0"/>
              </a:rPr>
              <a:t> Vestno, sprotno opravljanje obveznosti, dela.</a:t>
            </a:r>
          </a:p>
          <a:p>
            <a:pPr>
              <a:buFont typeface="Arial" charset="0"/>
              <a:buChar char="•"/>
            </a:pPr>
            <a:r>
              <a:rPr lang="sl-SI" dirty="0" smtClean="0">
                <a:latin typeface="Calibri" pitchFamily="34" charset="0"/>
              </a:rPr>
              <a:t>Opravljanje </a:t>
            </a:r>
            <a:r>
              <a:rPr lang="sl-SI" dirty="0">
                <a:latin typeface="Calibri" pitchFamily="34" charset="0"/>
              </a:rPr>
              <a:t>nalog v družini, razdelitev obveznosti, </a:t>
            </a:r>
            <a:r>
              <a:rPr lang="sl-SI" dirty="0" smtClean="0">
                <a:latin typeface="Calibri" pitchFamily="34" charset="0"/>
              </a:rPr>
              <a:t>nalog.</a:t>
            </a:r>
          </a:p>
          <a:p>
            <a:pPr>
              <a:buFont typeface="Arial" charset="0"/>
              <a:buChar char="•"/>
            </a:pPr>
            <a:r>
              <a:rPr lang="sl-SI" dirty="0" smtClean="0">
                <a:latin typeface="Calibri" pitchFamily="34" charset="0"/>
              </a:rPr>
              <a:t>Občutek </a:t>
            </a:r>
            <a:r>
              <a:rPr lang="sl-SI" dirty="0">
                <a:latin typeface="Calibri" pitchFamily="34" charset="0"/>
              </a:rPr>
              <a:t>dolžnosti, točnosti, urejenosti.</a:t>
            </a:r>
          </a:p>
          <a:p>
            <a:endParaRPr lang="sl-SI" dirty="0"/>
          </a:p>
        </p:txBody>
      </p:sp>
    </p:spTree>
    <p:extLst>
      <p:ext uri="{BB962C8B-B14F-4D97-AF65-F5344CB8AC3E}">
        <p14:creationId xmlns:p14="http://schemas.microsoft.com/office/powerpoint/2010/main" val="1970177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Z</a:t>
            </a:r>
            <a:r>
              <a:rPr lang="sl-SI" dirty="0" smtClean="0"/>
              <a:t>dravje</a:t>
            </a:r>
            <a:endParaRPr lang="sl-SI" dirty="0"/>
          </a:p>
        </p:txBody>
      </p:sp>
      <p:sp>
        <p:nvSpPr>
          <p:cNvPr id="3" name="Ograda vsebine 2"/>
          <p:cNvSpPr>
            <a:spLocks noGrp="1"/>
          </p:cNvSpPr>
          <p:nvPr>
            <p:ph sz="quarter" idx="1"/>
          </p:nvPr>
        </p:nvSpPr>
        <p:spPr/>
        <p:txBody>
          <a:bodyPr/>
          <a:lstStyle/>
          <a:p>
            <a:r>
              <a:rPr lang="sl-SI" dirty="0" smtClean="0"/>
              <a:t>Dober vid, zdrava hrbtenica, ni alergij, neobčutljiv želodec, ni slaboten, fizično močen, razlikovanje barv …</a:t>
            </a:r>
            <a:endParaRPr lang="sl-SI" dirty="0"/>
          </a:p>
        </p:txBody>
      </p:sp>
    </p:spTree>
    <p:extLst>
      <p:ext uri="{BB962C8B-B14F-4D97-AF65-F5344CB8AC3E}">
        <p14:creationId xmlns:p14="http://schemas.microsoft.com/office/powerpoint/2010/main" val="21227244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povezave</a:t>
            </a:r>
            <a:endParaRPr lang="sl-SI" dirty="0"/>
          </a:p>
        </p:txBody>
      </p:sp>
      <p:sp>
        <p:nvSpPr>
          <p:cNvPr id="3" name="Ograda vsebine 2"/>
          <p:cNvSpPr>
            <a:spLocks noGrp="1"/>
          </p:cNvSpPr>
          <p:nvPr>
            <p:ph sz="quarter" idx="1"/>
          </p:nvPr>
        </p:nvSpPr>
        <p:spPr/>
        <p:txBody>
          <a:bodyPr/>
          <a:lstStyle/>
          <a:p>
            <a:endParaRPr lang="sl-SI" dirty="0"/>
          </a:p>
        </p:txBody>
      </p:sp>
    </p:spTree>
    <p:extLst>
      <p:ext uri="{BB962C8B-B14F-4D97-AF65-F5344CB8AC3E}">
        <p14:creationId xmlns:p14="http://schemas.microsoft.com/office/powerpoint/2010/main" val="17787438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107504" y="188640"/>
            <a:ext cx="8712968" cy="7232749"/>
          </a:xfrm>
          <a:prstGeom prst="rect">
            <a:avLst/>
          </a:prstGeom>
          <a:noFill/>
        </p:spPr>
        <p:txBody>
          <a:bodyPr wrap="square" rtlCol="0">
            <a:spAutoFit/>
          </a:bodyPr>
          <a:lstStyle/>
          <a:p>
            <a:r>
              <a:rPr lang="sl-SI" sz="1600" b="1" dirty="0"/>
              <a:t>Uporabne </a:t>
            </a:r>
            <a:r>
              <a:rPr lang="sl-SI" sz="1600" b="1" dirty="0" smtClean="0"/>
              <a:t>povezave</a:t>
            </a:r>
          </a:p>
          <a:p>
            <a:endParaRPr lang="sl-SI" sz="1600" dirty="0"/>
          </a:p>
          <a:p>
            <a:r>
              <a:rPr lang="sl-SI" sz="1600" dirty="0" err="1" smtClean="0"/>
              <a:t>mojaizbira.si</a:t>
            </a:r>
            <a:endParaRPr lang="sl-SI" sz="1600" dirty="0" smtClean="0"/>
          </a:p>
          <a:p>
            <a:endParaRPr lang="sl-SI" sz="1600" dirty="0"/>
          </a:p>
          <a:p>
            <a:r>
              <a:rPr lang="sl-SI" sz="1600" dirty="0"/>
              <a:t>Zavod RS za zaposlovanje: </a:t>
            </a:r>
            <a:r>
              <a:rPr lang="sl-SI" sz="1600" u="sng" dirty="0">
                <a:hlinkClick r:id="rId2"/>
              </a:rPr>
              <a:t>http://www.ess.gov.si/ncips/cips/opisi_poklicev</a:t>
            </a:r>
            <a:endParaRPr lang="sl-SI" sz="1600" dirty="0"/>
          </a:p>
          <a:p>
            <a:r>
              <a:rPr lang="sl-SI" sz="1600" dirty="0">
                <a:hlinkClick r:id="rId3"/>
              </a:rPr>
              <a:t>http://www.osferdavesela.si/ucenci-2/poklicno-usmerjanje/predstavitev-poklicev</a:t>
            </a:r>
            <a:r>
              <a:rPr lang="sl-SI" sz="1600" dirty="0" smtClean="0">
                <a:hlinkClick r:id="rId3"/>
              </a:rPr>
              <a:t>/</a:t>
            </a:r>
            <a:endParaRPr lang="sl-SI" sz="1600" dirty="0" smtClean="0"/>
          </a:p>
          <a:p>
            <a:endParaRPr lang="sl-SI" sz="1600" dirty="0"/>
          </a:p>
          <a:p>
            <a:r>
              <a:rPr lang="sl-SI" sz="1600" dirty="0" err="1"/>
              <a:t>You</a:t>
            </a:r>
            <a:r>
              <a:rPr lang="sl-SI" sz="1600" dirty="0"/>
              <a:t> tube: To bo moj </a:t>
            </a:r>
            <a:r>
              <a:rPr lang="sl-SI" sz="1600" dirty="0" smtClean="0"/>
              <a:t>poklic</a:t>
            </a:r>
          </a:p>
          <a:p>
            <a:endParaRPr lang="sl-SI" sz="1600" dirty="0"/>
          </a:p>
          <a:p>
            <a:r>
              <a:rPr lang="sl-SI" sz="1600" u="sng" dirty="0">
                <a:hlinkClick r:id="rId4"/>
              </a:rPr>
              <a:t>http://</a:t>
            </a:r>
            <a:r>
              <a:rPr lang="sl-SI" sz="1600" u="sng" dirty="0" smtClean="0">
                <a:hlinkClick r:id="rId4"/>
              </a:rPr>
              <a:t>www.zaposlitev.net/delo.php?m=iskalci&amp;a=karierni_center&amp;a2=seznam_clankov&amp;clanek_kategorija=7</a:t>
            </a:r>
            <a:endParaRPr lang="sl-SI" sz="1600" u="sng" dirty="0" smtClean="0"/>
          </a:p>
          <a:p>
            <a:endParaRPr lang="sl-SI" sz="1600" dirty="0"/>
          </a:p>
          <a:p>
            <a:r>
              <a:rPr lang="sl-SI" sz="1600" b="1" dirty="0"/>
              <a:t>FILMČKI O RAZLIČNIH POKLICIH</a:t>
            </a:r>
            <a:endParaRPr lang="sl-SI" sz="1600" dirty="0"/>
          </a:p>
          <a:p>
            <a:r>
              <a:rPr lang="sl-SI" sz="1600" dirty="0"/>
              <a:t>Filmček o poklicu </a:t>
            </a:r>
            <a:r>
              <a:rPr lang="sl-SI" sz="1600" dirty="0" err="1"/>
              <a:t>vodoinštalater</a:t>
            </a:r>
            <a:r>
              <a:rPr lang="sl-SI" sz="1600" dirty="0"/>
              <a:t/>
            </a:r>
            <a:br>
              <a:rPr lang="sl-SI" sz="1600" dirty="0"/>
            </a:br>
            <a:r>
              <a:rPr lang="sl-SI" sz="1600" u="sng" dirty="0">
                <a:hlinkClick r:id="rId5"/>
              </a:rPr>
              <a:t>http://www.kp-velenje.si/index.php?option=com_content&amp;view=article&amp;id=147&amp;Itemid=218</a:t>
            </a:r>
            <a:br>
              <a:rPr lang="sl-SI" sz="1600" u="sng" dirty="0">
                <a:hlinkClick r:id="rId5"/>
              </a:rPr>
            </a:br>
            <a:r>
              <a:rPr lang="sl-SI" sz="1600" dirty="0"/>
              <a:t/>
            </a:r>
            <a:br>
              <a:rPr lang="sl-SI" sz="1600" dirty="0"/>
            </a:br>
            <a:r>
              <a:rPr lang="sl-SI" sz="1600" dirty="0"/>
              <a:t>filmček predstavitev poklica PRODAJALEC </a:t>
            </a:r>
            <a:br>
              <a:rPr lang="sl-SI" sz="1600" dirty="0"/>
            </a:br>
            <a:r>
              <a:rPr lang="sl-SI" sz="1600" u="sng" dirty="0">
                <a:hlinkClick r:id="rId6"/>
              </a:rPr>
              <a:t>http://www.tzslo.si/predstavitev-poklica-prodajalec</a:t>
            </a:r>
            <a:br>
              <a:rPr lang="sl-SI" sz="1600" u="sng" dirty="0">
                <a:hlinkClick r:id="rId6"/>
              </a:rPr>
            </a:br>
            <a:r>
              <a:rPr lang="sl-SI" sz="1600" dirty="0"/>
              <a:t/>
            </a:r>
            <a:br>
              <a:rPr lang="sl-SI" sz="1600" dirty="0"/>
            </a:br>
            <a:r>
              <a:rPr lang="sl-SI" sz="1600" dirty="0"/>
              <a:t>filmček predstavitev poklica URAR</a:t>
            </a:r>
            <a:br>
              <a:rPr lang="sl-SI" sz="1600" dirty="0"/>
            </a:br>
            <a:r>
              <a:rPr lang="sl-SI" sz="1600" u="sng" dirty="0">
                <a:hlinkClick r:id="rId7"/>
              </a:rPr>
              <a:t>http://www.genspot.com/video-302904/urar-ka.aspx</a:t>
            </a:r>
            <a:endParaRPr lang="sl-SI" sz="1600" dirty="0"/>
          </a:p>
          <a:p>
            <a:r>
              <a:rPr lang="sl-SI" sz="1600" dirty="0"/>
              <a:t/>
            </a:r>
            <a:br>
              <a:rPr lang="sl-SI" sz="1600" dirty="0"/>
            </a:br>
            <a:r>
              <a:rPr lang="sl-SI" sz="1600" u="sng" dirty="0">
                <a:hlinkClick r:id="rId8"/>
              </a:rPr>
              <a:t>http://www.genspot.com/video-302733/urar-ka-1-del-3-3.aspx</a:t>
            </a:r>
            <a:endParaRPr lang="sl-SI" sz="1600" dirty="0"/>
          </a:p>
          <a:p>
            <a:r>
              <a:rPr lang="sl-SI" sz="1600" dirty="0"/>
              <a:t/>
            </a:r>
            <a:br>
              <a:rPr lang="sl-SI" sz="1600" dirty="0"/>
            </a:br>
            <a:r>
              <a:rPr lang="sl-SI" sz="1600" u="sng" dirty="0">
                <a:hlinkClick r:id="rId9"/>
              </a:rPr>
              <a:t>http://www.genspot.com/video-302735/urar-ka-1-del-1-3.aspx</a:t>
            </a:r>
            <a:r>
              <a:rPr lang="sl-SI" sz="1600" dirty="0"/>
              <a:t> </a:t>
            </a:r>
            <a:br>
              <a:rPr lang="sl-SI" sz="1600" dirty="0"/>
            </a:br>
            <a:r>
              <a:rPr lang="sl-SI" sz="1600" dirty="0"/>
              <a:t/>
            </a:r>
            <a:br>
              <a:rPr lang="sl-SI" sz="1600" dirty="0"/>
            </a:br>
            <a:r>
              <a:rPr lang="sl-SI" sz="1600" dirty="0"/>
              <a:t/>
            </a:r>
            <a:br>
              <a:rPr lang="sl-SI" sz="1600" dirty="0"/>
            </a:br>
            <a:endParaRPr lang="sl-SI" sz="1600" dirty="0"/>
          </a:p>
        </p:txBody>
      </p:sp>
    </p:spTree>
    <p:extLst>
      <p:ext uri="{BB962C8B-B14F-4D97-AF65-F5344CB8AC3E}">
        <p14:creationId xmlns:p14="http://schemas.microsoft.com/office/powerpoint/2010/main" val="2999096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jeZBesedilom 2"/>
          <p:cNvSpPr txBox="1"/>
          <p:nvPr/>
        </p:nvSpPr>
        <p:spPr>
          <a:xfrm>
            <a:off x="323528" y="188640"/>
            <a:ext cx="8352928" cy="7017306"/>
          </a:xfrm>
          <a:prstGeom prst="rect">
            <a:avLst/>
          </a:prstGeom>
          <a:noFill/>
        </p:spPr>
        <p:txBody>
          <a:bodyPr wrap="square" rtlCol="0">
            <a:spAutoFit/>
          </a:bodyPr>
          <a:lstStyle/>
          <a:p>
            <a:r>
              <a:rPr lang="sl-SI" b="1" u="sng" dirty="0"/>
              <a:t>Uporabne povezave</a:t>
            </a:r>
            <a:endParaRPr lang="sl-SI" dirty="0"/>
          </a:p>
          <a:p>
            <a:r>
              <a:rPr lang="sl-SI" dirty="0"/>
              <a:t/>
            </a:r>
            <a:br>
              <a:rPr lang="sl-SI" dirty="0"/>
            </a:br>
            <a:r>
              <a:rPr lang="sl-SI" dirty="0"/>
              <a:t>filmček predstavitev poklica GASILEC</a:t>
            </a:r>
            <a:br>
              <a:rPr lang="sl-SI" dirty="0"/>
            </a:br>
            <a:r>
              <a:rPr lang="sl-SI" u="sng" dirty="0">
                <a:hlinkClick r:id="rId2"/>
              </a:rPr>
              <a:t>http://www.genspot.com/video-302980/gasilec-ka.aspx</a:t>
            </a:r>
            <a:br>
              <a:rPr lang="sl-SI" u="sng" dirty="0">
                <a:hlinkClick r:id="rId2"/>
              </a:rPr>
            </a:br>
            <a:r>
              <a:rPr lang="sl-SI" dirty="0"/>
              <a:t/>
            </a:r>
            <a:br>
              <a:rPr lang="sl-SI" dirty="0"/>
            </a:br>
            <a:r>
              <a:rPr lang="sl-SI" dirty="0"/>
              <a:t>filmček predstavitev poklica INŠTALATER STROJNIH INŠTALACIJ</a:t>
            </a:r>
            <a:br>
              <a:rPr lang="sl-SI" dirty="0"/>
            </a:br>
            <a:r>
              <a:rPr lang="sl-SI" u="sng" dirty="0">
                <a:hlinkClick r:id="rId3"/>
              </a:rPr>
              <a:t>http://www.genspot.com/video-302694/instalater-ka-strojnih-instalacij-2-del-1-3.aspx</a:t>
            </a:r>
            <a:endParaRPr lang="sl-SI" dirty="0"/>
          </a:p>
          <a:p>
            <a:r>
              <a:rPr lang="sl-SI" dirty="0"/>
              <a:t/>
            </a:r>
            <a:br>
              <a:rPr lang="sl-SI" dirty="0"/>
            </a:br>
            <a:r>
              <a:rPr lang="sl-SI" u="sng" dirty="0">
                <a:hlinkClick r:id="rId4"/>
              </a:rPr>
              <a:t>http://www.genspot.com/video-302693/instalater-ka-strojnih-instalacij-2-del-3-3.aspx</a:t>
            </a:r>
            <a:r>
              <a:rPr lang="sl-SI" dirty="0"/>
              <a:t> </a:t>
            </a:r>
          </a:p>
          <a:p>
            <a:r>
              <a:rPr lang="sl-SI" dirty="0"/>
              <a:t>filmček predstavitev poklica PEK</a:t>
            </a:r>
            <a:br>
              <a:rPr lang="sl-SI" dirty="0"/>
            </a:br>
            <a:r>
              <a:rPr lang="sl-SI" u="sng" dirty="0">
                <a:hlinkClick r:id="rId5"/>
              </a:rPr>
              <a:t>http://www.genspot.com/video-302951/pek.aspx</a:t>
            </a:r>
            <a:br>
              <a:rPr lang="sl-SI" u="sng" dirty="0">
                <a:hlinkClick r:id="rId5"/>
              </a:rPr>
            </a:br>
            <a:endParaRPr lang="sl-SI" dirty="0"/>
          </a:p>
          <a:p>
            <a:r>
              <a:rPr lang="sl-SI" dirty="0"/>
              <a:t>filmček predstavitev poklica SLAŠČIČAR</a:t>
            </a:r>
            <a:br>
              <a:rPr lang="sl-SI" dirty="0"/>
            </a:br>
            <a:r>
              <a:rPr lang="sl-SI" u="sng" dirty="0">
                <a:hlinkClick r:id="rId6"/>
              </a:rPr>
              <a:t>http://www.genspot.com/video-302915/slascicar-ka.aspx</a:t>
            </a:r>
            <a:endParaRPr lang="sl-SI" dirty="0"/>
          </a:p>
          <a:p>
            <a:r>
              <a:rPr lang="sl-SI" u="sng" dirty="0">
                <a:hlinkClick r:id="rId7"/>
              </a:rPr>
              <a:t>http://www.genspot.com/video-302914/slascicar-ka.aspx</a:t>
            </a:r>
            <a:r>
              <a:rPr lang="sl-SI" dirty="0"/>
              <a:t> </a:t>
            </a:r>
            <a:br>
              <a:rPr lang="sl-SI" dirty="0"/>
            </a:br>
            <a:r>
              <a:rPr lang="sl-SI" dirty="0"/>
              <a:t/>
            </a:r>
            <a:br>
              <a:rPr lang="sl-SI" dirty="0"/>
            </a:br>
            <a:r>
              <a:rPr lang="sl-SI" dirty="0"/>
              <a:t>filmček predstavitev poklica KUHAR</a:t>
            </a:r>
            <a:br>
              <a:rPr lang="sl-SI" dirty="0"/>
            </a:br>
            <a:r>
              <a:rPr lang="sl-SI" u="sng" dirty="0">
                <a:hlinkClick r:id="rId8"/>
              </a:rPr>
              <a:t>http://www.genspot.com/video-302968/kuhar-ica.aspx</a:t>
            </a:r>
            <a:r>
              <a:rPr lang="sl-SI" dirty="0"/>
              <a:t/>
            </a:r>
            <a:br>
              <a:rPr lang="sl-SI" dirty="0"/>
            </a:br>
            <a:r>
              <a:rPr lang="sl-SI" dirty="0"/>
              <a:t/>
            </a:r>
            <a:br>
              <a:rPr lang="sl-SI" dirty="0"/>
            </a:br>
            <a:r>
              <a:rPr lang="sl-SI" dirty="0"/>
              <a:t>filmček predstavitev poklica PICOPEK</a:t>
            </a:r>
            <a:br>
              <a:rPr lang="sl-SI" dirty="0"/>
            </a:br>
            <a:r>
              <a:rPr lang="sl-SI" u="sng" dirty="0">
                <a:hlinkClick r:id="rId9"/>
              </a:rPr>
              <a:t>http://www.genspot.com/video-302952/picopek.aspx</a:t>
            </a:r>
            <a:r>
              <a:rPr lang="sl-SI" dirty="0"/>
              <a:t/>
            </a:r>
            <a:br>
              <a:rPr lang="sl-SI" dirty="0"/>
            </a:br>
            <a:r>
              <a:rPr lang="sl-SI" dirty="0"/>
              <a:t/>
            </a:r>
            <a:br>
              <a:rPr lang="sl-SI" dirty="0"/>
            </a:br>
            <a:endParaRPr lang="sl-SI" dirty="0"/>
          </a:p>
        </p:txBody>
      </p:sp>
    </p:spTree>
    <p:extLst>
      <p:ext uri="{BB962C8B-B14F-4D97-AF65-F5344CB8AC3E}">
        <p14:creationId xmlns:p14="http://schemas.microsoft.com/office/powerpoint/2010/main" val="192913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323528" y="188640"/>
            <a:ext cx="8712968" cy="6740307"/>
          </a:xfrm>
          <a:prstGeom prst="rect">
            <a:avLst/>
          </a:prstGeom>
          <a:noFill/>
        </p:spPr>
        <p:txBody>
          <a:bodyPr wrap="square" rtlCol="0">
            <a:spAutoFit/>
          </a:bodyPr>
          <a:lstStyle/>
          <a:p>
            <a:r>
              <a:rPr lang="sl-SI" b="1" u="sng" dirty="0"/>
              <a:t>Uporabne </a:t>
            </a:r>
            <a:r>
              <a:rPr lang="sl-SI" b="1" u="sng" dirty="0" smtClean="0"/>
              <a:t>povezave</a:t>
            </a:r>
            <a:r>
              <a:rPr lang="sl-SI" dirty="0"/>
              <a:t/>
            </a:r>
            <a:br>
              <a:rPr lang="sl-SI" dirty="0"/>
            </a:br>
            <a:r>
              <a:rPr lang="sl-SI" dirty="0"/>
              <a:t/>
            </a:r>
            <a:br>
              <a:rPr lang="sl-SI" dirty="0"/>
            </a:br>
            <a:r>
              <a:rPr lang="sl-SI" dirty="0"/>
              <a:t>filmček predstavitev poklica RECEPTOR</a:t>
            </a:r>
            <a:br>
              <a:rPr lang="sl-SI" dirty="0"/>
            </a:br>
            <a:r>
              <a:rPr lang="sl-SI" u="sng" dirty="0">
                <a:hlinkClick r:id="rId2"/>
              </a:rPr>
              <a:t>http://www.genspot.com/video-302938/receptor-ka.aspx</a:t>
            </a:r>
            <a:r>
              <a:rPr lang="sl-SI" dirty="0"/>
              <a:t>  </a:t>
            </a:r>
            <a:br>
              <a:rPr lang="sl-SI" dirty="0"/>
            </a:br>
            <a:r>
              <a:rPr lang="sl-SI" dirty="0"/>
              <a:t/>
            </a:r>
            <a:br>
              <a:rPr lang="sl-SI" dirty="0"/>
            </a:br>
            <a:r>
              <a:rPr lang="sl-SI" dirty="0"/>
              <a:t>filmček predstavitev poklica MIZAR</a:t>
            </a:r>
            <a:br>
              <a:rPr lang="sl-SI" dirty="0"/>
            </a:br>
            <a:r>
              <a:rPr lang="sl-SI" u="sng" dirty="0">
                <a:hlinkClick r:id="rId3"/>
              </a:rPr>
              <a:t>http://www.genspot.com/video-302808/mizar-ka-1-del-3-3.aspx</a:t>
            </a:r>
            <a:r>
              <a:rPr lang="sl-SI" dirty="0"/>
              <a:t> </a:t>
            </a:r>
            <a:br>
              <a:rPr lang="sl-SI" dirty="0"/>
            </a:br>
            <a:r>
              <a:rPr lang="sl-SI" dirty="0"/>
              <a:t/>
            </a:r>
            <a:br>
              <a:rPr lang="sl-SI" dirty="0"/>
            </a:br>
            <a:r>
              <a:rPr lang="sl-SI" dirty="0"/>
              <a:t>filmček predstavitev poklica LESAR</a:t>
            </a:r>
            <a:br>
              <a:rPr lang="sl-SI" dirty="0"/>
            </a:br>
            <a:r>
              <a:rPr lang="sl-SI" u="sng" dirty="0">
                <a:hlinkClick r:id="rId4"/>
              </a:rPr>
              <a:t>http://www.genspot.com/video-302921/lesar-ka.aspx</a:t>
            </a:r>
            <a:r>
              <a:rPr lang="sl-SI" dirty="0"/>
              <a:t> </a:t>
            </a:r>
            <a:br>
              <a:rPr lang="sl-SI" dirty="0"/>
            </a:br>
            <a:r>
              <a:rPr lang="sl-SI" dirty="0"/>
              <a:t/>
            </a:r>
            <a:br>
              <a:rPr lang="sl-SI" dirty="0"/>
            </a:br>
            <a:r>
              <a:rPr lang="sl-SI" dirty="0"/>
              <a:t>filmček predstavitev poklica TAPETNIK</a:t>
            </a:r>
            <a:br>
              <a:rPr lang="sl-SI" dirty="0"/>
            </a:br>
            <a:r>
              <a:rPr lang="sl-SI" u="sng" dirty="0">
                <a:hlinkClick r:id="rId5"/>
              </a:rPr>
              <a:t>http://www.genspot.com/video-302745/tapetnik-ca-1-del-3-3.aspx</a:t>
            </a:r>
            <a:r>
              <a:rPr lang="sl-SI" dirty="0"/>
              <a:t> </a:t>
            </a:r>
            <a:br>
              <a:rPr lang="sl-SI" dirty="0"/>
            </a:br>
            <a:r>
              <a:rPr lang="sl-SI" dirty="0"/>
              <a:t/>
            </a:r>
            <a:br>
              <a:rPr lang="sl-SI" dirty="0"/>
            </a:br>
            <a:r>
              <a:rPr lang="sl-SI" dirty="0"/>
              <a:t>filmček predstavitev poklica KAMNOSEK</a:t>
            </a:r>
            <a:br>
              <a:rPr lang="sl-SI" dirty="0"/>
            </a:br>
            <a:r>
              <a:rPr lang="sl-SI" u="sng" dirty="0">
                <a:hlinkClick r:id="rId6"/>
              </a:rPr>
              <a:t>http://www.genspot.com/video-302834/kamnosek-1-del-1-3.aspx</a:t>
            </a:r>
            <a:r>
              <a:rPr lang="sl-SI" dirty="0"/>
              <a:t> </a:t>
            </a:r>
            <a:br>
              <a:rPr lang="sl-SI" dirty="0"/>
            </a:br>
            <a:r>
              <a:rPr lang="sl-SI" dirty="0"/>
              <a:t/>
            </a:r>
            <a:br>
              <a:rPr lang="sl-SI" dirty="0"/>
            </a:br>
            <a:r>
              <a:rPr lang="sl-SI" dirty="0"/>
              <a:t>filmček predstavitev poklica CVETLIČAR</a:t>
            </a:r>
            <a:br>
              <a:rPr lang="sl-SI" dirty="0"/>
            </a:br>
            <a:r>
              <a:rPr lang="sl-SI" u="sng" dirty="0">
                <a:hlinkClick r:id="rId7"/>
              </a:rPr>
              <a:t>http://www.genspot.com/video-302985/cvetlicar-ka.aspx</a:t>
            </a:r>
            <a:r>
              <a:rPr lang="sl-SI" dirty="0"/>
              <a:t> </a:t>
            </a:r>
            <a:br>
              <a:rPr lang="sl-SI" dirty="0"/>
            </a:br>
            <a:r>
              <a:rPr lang="sl-SI" dirty="0"/>
              <a:t/>
            </a:r>
            <a:br>
              <a:rPr lang="sl-SI" dirty="0"/>
            </a:br>
            <a:r>
              <a:rPr lang="sl-SI" dirty="0"/>
              <a:t>filmček predstavitev poklica FARMACEVT</a:t>
            </a:r>
            <a:br>
              <a:rPr lang="sl-SI" dirty="0"/>
            </a:br>
            <a:r>
              <a:rPr lang="sl-SI" u="sng" dirty="0">
                <a:hlinkClick r:id="rId8"/>
              </a:rPr>
              <a:t>http://www.genspot.com/video-302984/farmacevt-ka.aspx</a:t>
            </a:r>
            <a:r>
              <a:rPr lang="sl-SI" dirty="0"/>
              <a:t> </a:t>
            </a:r>
            <a:br>
              <a:rPr lang="sl-SI" dirty="0"/>
            </a:br>
            <a:r>
              <a:rPr lang="sl-SI" dirty="0"/>
              <a:t/>
            </a:r>
            <a:br>
              <a:rPr lang="sl-SI" dirty="0"/>
            </a:br>
            <a:endParaRPr lang="sl-SI" dirty="0"/>
          </a:p>
        </p:txBody>
      </p:sp>
    </p:spTree>
    <p:extLst>
      <p:ext uri="{BB962C8B-B14F-4D97-AF65-F5344CB8AC3E}">
        <p14:creationId xmlns:p14="http://schemas.microsoft.com/office/powerpoint/2010/main" val="26247865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179512" y="188640"/>
            <a:ext cx="8712968" cy="7017306"/>
          </a:xfrm>
          <a:prstGeom prst="rect">
            <a:avLst/>
          </a:prstGeom>
          <a:noFill/>
        </p:spPr>
        <p:txBody>
          <a:bodyPr wrap="square" rtlCol="0">
            <a:spAutoFit/>
          </a:bodyPr>
          <a:lstStyle/>
          <a:p>
            <a:r>
              <a:rPr lang="sl-SI" b="1" u="sng" dirty="0"/>
              <a:t>Uporabne povezave</a:t>
            </a:r>
            <a:endParaRPr lang="sl-SI" dirty="0"/>
          </a:p>
          <a:p>
            <a:r>
              <a:rPr lang="sl-SI" dirty="0"/>
              <a:t/>
            </a:r>
            <a:br>
              <a:rPr lang="sl-SI" dirty="0"/>
            </a:br>
            <a:r>
              <a:rPr lang="sl-SI" dirty="0"/>
              <a:t>filmček predstavitev poklica ČEVLJAR</a:t>
            </a:r>
            <a:br>
              <a:rPr lang="sl-SI" dirty="0"/>
            </a:br>
            <a:r>
              <a:rPr lang="sl-SI" u="sng" dirty="0">
                <a:hlinkClick r:id="rId2"/>
              </a:rPr>
              <a:t>http://www.genspot.com/video-302989/cevljar-ka.aspx</a:t>
            </a:r>
            <a:r>
              <a:rPr lang="sl-SI" dirty="0"/>
              <a:t> </a:t>
            </a:r>
            <a:br>
              <a:rPr lang="sl-SI" dirty="0"/>
            </a:br>
            <a:r>
              <a:rPr lang="sl-SI" dirty="0"/>
              <a:t/>
            </a:r>
            <a:br>
              <a:rPr lang="sl-SI" dirty="0"/>
            </a:br>
            <a:r>
              <a:rPr lang="sl-SI" dirty="0"/>
              <a:t>filmček predstavitev poklica KNJIŽNIČAR</a:t>
            </a:r>
            <a:br>
              <a:rPr lang="sl-SI" dirty="0"/>
            </a:br>
            <a:r>
              <a:rPr lang="sl-SI" u="sng" dirty="0">
                <a:hlinkClick r:id="rId3"/>
              </a:rPr>
              <a:t>http://www.genspot.com/video-302970/knjiznicar-ka.aspx</a:t>
            </a:r>
            <a:r>
              <a:rPr lang="sl-SI" dirty="0"/>
              <a:t> </a:t>
            </a:r>
            <a:br>
              <a:rPr lang="sl-SI" dirty="0"/>
            </a:br>
            <a:r>
              <a:rPr lang="sl-SI" dirty="0"/>
              <a:t/>
            </a:r>
            <a:br>
              <a:rPr lang="sl-SI" dirty="0"/>
            </a:br>
            <a:r>
              <a:rPr lang="sl-SI" dirty="0"/>
              <a:t>filmček predstavitev poklica VZGOJITELJICA</a:t>
            </a:r>
            <a:br>
              <a:rPr lang="sl-SI" dirty="0"/>
            </a:br>
            <a:r>
              <a:rPr lang="sl-SI" u="sng" dirty="0">
                <a:hlinkClick r:id="rId4"/>
              </a:rPr>
              <a:t>http://www.genspot.com/video-302878/vzgojitelj-ica-1-2.aspx</a:t>
            </a:r>
            <a:r>
              <a:rPr lang="sl-SI" dirty="0"/>
              <a:t> </a:t>
            </a:r>
            <a:br>
              <a:rPr lang="sl-SI" dirty="0"/>
            </a:br>
            <a:r>
              <a:rPr lang="sl-SI" dirty="0"/>
              <a:t/>
            </a:r>
            <a:br>
              <a:rPr lang="sl-SI" dirty="0"/>
            </a:br>
            <a:r>
              <a:rPr lang="sl-SI" dirty="0"/>
              <a:t>filmček predstavitev poklica RAČUNALNIŠTVO IN INFORMATIKA, </a:t>
            </a:r>
            <a:br>
              <a:rPr lang="sl-SI" dirty="0"/>
            </a:br>
            <a:r>
              <a:rPr lang="sl-SI" u="sng" dirty="0">
                <a:hlinkClick r:id="rId5"/>
              </a:rPr>
              <a:t>http://www.genspot.com/video-278601/racunalnistvo-in-informatika-predstavitev-poklica.aspx</a:t>
            </a:r>
            <a:r>
              <a:rPr lang="sl-SI" dirty="0"/>
              <a:t> </a:t>
            </a:r>
            <a:br>
              <a:rPr lang="sl-SI" dirty="0"/>
            </a:br>
            <a:r>
              <a:rPr lang="sl-SI" dirty="0"/>
              <a:t/>
            </a:r>
            <a:br>
              <a:rPr lang="sl-SI" dirty="0"/>
            </a:br>
            <a:r>
              <a:rPr lang="sl-SI" dirty="0"/>
              <a:t>filmček o predstavitvi poklica VOJAK</a:t>
            </a:r>
            <a:br>
              <a:rPr lang="sl-SI" dirty="0"/>
            </a:br>
            <a:r>
              <a:rPr lang="sl-SI" u="sng" dirty="0">
                <a:hlinkClick r:id="rId6"/>
              </a:rPr>
              <a:t>http://www.genspot.com/video-170705/predstavitev-poklica-vojak-polzela.aspx</a:t>
            </a:r>
            <a:r>
              <a:rPr lang="sl-SI" dirty="0"/>
              <a:t> </a:t>
            </a:r>
          </a:p>
          <a:p>
            <a:r>
              <a:rPr lang="sl-SI" u="sng" dirty="0">
                <a:hlinkClick r:id="rId7"/>
              </a:rPr>
              <a:t>http://www.genspot.com/video-302898/vojak-inja.aspx</a:t>
            </a:r>
            <a:r>
              <a:rPr lang="sl-SI" dirty="0"/>
              <a:t> </a:t>
            </a:r>
            <a:br>
              <a:rPr lang="sl-SI" dirty="0"/>
            </a:br>
            <a:r>
              <a:rPr lang="sl-SI" dirty="0"/>
              <a:t/>
            </a:r>
            <a:br>
              <a:rPr lang="sl-SI" dirty="0"/>
            </a:br>
            <a:r>
              <a:rPr lang="sl-SI" dirty="0"/>
              <a:t>filmček o poklicu ŠPORTNI TRENER </a:t>
            </a:r>
            <a:br>
              <a:rPr lang="sl-SI" dirty="0"/>
            </a:br>
            <a:r>
              <a:rPr lang="sl-SI" u="sng" dirty="0">
                <a:hlinkClick r:id="rId8"/>
              </a:rPr>
              <a:t>http://www.genspot.com/video-302907/sportni-trener-ka.aspx</a:t>
            </a:r>
            <a:r>
              <a:rPr lang="sl-SI" dirty="0"/>
              <a:t/>
            </a:r>
            <a:br>
              <a:rPr lang="sl-SI" dirty="0"/>
            </a:br>
            <a:r>
              <a:rPr lang="sl-SI" dirty="0"/>
              <a:t/>
            </a:r>
            <a:br>
              <a:rPr lang="sl-SI" dirty="0"/>
            </a:br>
            <a:r>
              <a:rPr lang="sl-SI" dirty="0"/>
              <a:t> </a:t>
            </a:r>
          </a:p>
          <a:p>
            <a:endParaRPr lang="sl-SI" dirty="0"/>
          </a:p>
        </p:txBody>
      </p:sp>
    </p:spTree>
    <p:extLst>
      <p:ext uri="{BB962C8B-B14F-4D97-AF65-F5344CB8AC3E}">
        <p14:creationId xmlns:p14="http://schemas.microsoft.com/office/powerpoint/2010/main" val="13363515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179512" y="188640"/>
            <a:ext cx="8712968" cy="6463308"/>
          </a:xfrm>
          <a:prstGeom prst="rect">
            <a:avLst/>
          </a:prstGeom>
          <a:noFill/>
        </p:spPr>
        <p:txBody>
          <a:bodyPr wrap="square" rtlCol="0">
            <a:spAutoFit/>
          </a:bodyPr>
          <a:lstStyle/>
          <a:p>
            <a:r>
              <a:rPr lang="sl-SI" b="1" u="sng" dirty="0"/>
              <a:t>Uporabne povezave</a:t>
            </a:r>
            <a:endParaRPr lang="sl-SI" dirty="0"/>
          </a:p>
          <a:p>
            <a:r>
              <a:rPr lang="sl-SI" dirty="0"/>
              <a:t/>
            </a:r>
            <a:br>
              <a:rPr lang="sl-SI" dirty="0"/>
            </a:br>
            <a:r>
              <a:rPr lang="sl-SI" dirty="0"/>
              <a:t>filmček o poklicu ZLATAR</a:t>
            </a:r>
            <a:br>
              <a:rPr lang="sl-SI" dirty="0"/>
            </a:br>
            <a:r>
              <a:rPr lang="sl-SI" u="sng" dirty="0">
                <a:hlinkClick r:id="rId2"/>
              </a:rPr>
              <a:t>http://www.genspot.com/video-302892/zlatar-ka.aspx</a:t>
            </a:r>
            <a:endParaRPr lang="sl-SI" dirty="0"/>
          </a:p>
          <a:p>
            <a:r>
              <a:rPr lang="sl-SI" dirty="0"/>
              <a:t>filmček o poklicu TESAR</a:t>
            </a:r>
            <a:br>
              <a:rPr lang="sl-SI" dirty="0"/>
            </a:br>
            <a:r>
              <a:rPr lang="sl-SI" u="sng" dirty="0">
                <a:hlinkClick r:id="rId3"/>
              </a:rPr>
              <a:t>http://www.genspot.com/video-302740/tesar-ka-1-del-2-3.aspx</a:t>
            </a:r>
            <a:r>
              <a:rPr lang="sl-SI" dirty="0"/>
              <a:t> </a:t>
            </a:r>
            <a:br>
              <a:rPr lang="sl-SI" dirty="0"/>
            </a:br>
            <a:r>
              <a:rPr lang="sl-SI" dirty="0"/>
              <a:t/>
            </a:r>
            <a:br>
              <a:rPr lang="sl-SI" dirty="0"/>
            </a:br>
            <a:r>
              <a:rPr lang="sl-SI" dirty="0"/>
              <a:t>filmček o poklicu HIŠNIK</a:t>
            </a:r>
            <a:br>
              <a:rPr lang="sl-SI" dirty="0"/>
            </a:br>
            <a:r>
              <a:rPr lang="sl-SI" u="sng" dirty="0">
                <a:hlinkClick r:id="rId4"/>
              </a:rPr>
              <a:t>http://www.genspot.com/video-302979/hisnik-ca.aspx</a:t>
            </a:r>
            <a:r>
              <a:rPr lang="sl-SI" dirty="0"/>
              <a:t> </a:t>
            </a:r>
            <a:br>
              <a:rPr lang="sl-SI" dirty="0"/>
            </a:br>
            <a:r>
              <a:rPr lang="sl-SI" dirty="0"/>
              <a:t/>
            </a:r>
            <a:br>
              <a:rPr lang="sl-SI" dirty="0"/>
            </a:br>
            <a:r>
              <a:rPr lang="sl-SI" dirty="0"/>
              <a:t>filmček o poklicu INOVATOR</a:t>
            </a:r>
            <a:br>
              <a:rPr lang="sl-SI" dirty="0"/>
            </a:br>
            <a:r>
              <a:rPr lang="sl-SI" u="sng" dirty="0">
                <a:hlinkClick r:id="rId5"/>
              </a:rPr>
              <a:t>http://www.genspot.com/video-302976/inovator-ka.aspx</a:t>
            </a:r>
            <a:r>
              <a:rPr lang="sl-SI" dirty="0"/>
              <a:t> </a:t>
            </a:r>
          </a:p>
          <a:p>
            <a:r>
              <a:rPr lang="sl-SI" dirty="0"/>
              <a:t/>
            </a:r>
            <a:br>
              <a:rPr lang="sl-SI" dirty="0"/>
            </a:br>
            <a:r>
              <a:rPr lang="sl-SI" dirty="0"/>
              <a:t/>
            </a:r>
            <a:br>
              <a:rPr lang="sl-SI" dirty="0"/>
            </a:br>
            <a:r>
              <a:rPr lang="sl-SI" dirty="0"/>
              <a:t>filmček o poklicu MESAR</a:t>
            </a:r>
            <a:br>
              <a:rPr lang="sl-SI" dirty="0"/>
            </a:br>
            <a:r>
              <a:rPr lang="sl-SI" u="sng" dirty="0">
                <a:hlinkClick r:id="rId6"/>
              </a:rPr>
              <a:t>http://www.genspot.com/video-302966/mesar-ka.aspx</a:t>
            </a:r>
            <a:r>
              <a:rPr lang="sl-SI" dirty="0"/>
              <a:t> </a:t>
            </a:r>
            <a:br>
              <a:rPr lang="sl-SI" dirty="0"/>
            </a:br>
            <a:r>
              <a:rPr lang="sl-SI" dirty="0"/>
              <a:t/>
            </a:r>
            <a:br>
              <a:rPr lang="sl-SI" dirty="0"/>
            </a:br>
            <a:r>
              <a:rPr lang="sl-SI" dirty="0"/>
              <a:t/>
            </a:r>
            <a:br>
              <a:rPr lang="sl-SI" dirty="0"/>
            </a:br>
            <a:r>
              <a:rPr lang="sl-SI" dirty="0"/>
              <a:t>Predstavitev IAM (POKLICI S PODROČJA MULTIMEDIJE)</a:t>
            </a:r>
            <a:br>
              <a:rPr lang="sl-SI" dirty="0"/>
            </a:br>
            <a:r>
              <a:rPr lang="sl-SI" u="sng" dirty="0">
                <a:hlinkClick r:id="rId7"/>
              </a:rPr>
              <a:t>http://www.genspot.com/video-302947/predstavitev-iam.aspx</a:t>
            </a:r>
            <a:r>
              <a:rPr lang="sl-SI" dirty="0"/>
              <a:t> </a:t>
            </a:r>
            <a:br>
              <a:rPr lang="sl-SI" dirty="0"/>
            </a:br>
            <a:r>
              <a:rPr lang="sl-SI" dirty="0"/>
              <a:t/>
            </a:r>
            <a:br>
              <a:rPr lang="sl-SI" dirty="0"/>
            </a:br>
            <a:r>
              <a:rPr lang="sl-SI" dirty="0"/>
              <a:t> </a:t>
            </a:r>
          </a:p>
          <a:p>
            <a:endParaRPr lang="sl-SI" dirty="0"/>
          </a:p>
        </p:txBody>
      </p:sp>
    </p:spTree>
    <p:extLst>
      <p:ext uri="{BB962C8B-B14F-4D97-AF65-F5344CB8AC3E}">
        <p14:creationId xmlns:p14="http://schemas.microsoft.com/office/powerpoint/2010/main" val="3713561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p:txBody>
          <a:bodyPr/>
          <a:lstStyle/>
          <a:p>
            <a:r>
              <a:rPr lang="sl-SI" dirty="0" smtClean="0"/>
              <a:t>Kaj običajno dela?</a:t>
            </a:r>
            <a:endParaRPr lang="sl-SI" dirty="0"/>
          </a:p>
        </p:txBody>
      </p:sp>
      <p:sp>
        <p:nvSpPr>
          <p:cNvPr id="3" name="Ograda vsebine 2"/>
          <p:cNvSpPr>
            <a:spLocks noGrp="1"/>
          </p:cNvSpPr>
          <p:nvPr>
            <p:ph sz="quarter" idx="1"/>
          </p:nvPr>
        </p:nvSpPr>
        <p:spPr/>
        <p:txBody>
          <a:bodyPr>
            <a:normAutofit/>
          </a:bodyPr>
          <a:lstStyle/>
          <a:p>
            <a:r>
              <a:rPr lang="sl-SI" sz="2800" dirty="0" smtClean="0"/>
              <a:t>Se posvetuje z učitelji in vzgojitelji glede poučevanja.</a:t>
            </a:r>
          </a:p>
          <a:p>
            <a:r>
              <a:rPr lang="sl-SI" sz="2800" dirty="0" smtClean="0"/>
              <a:t>Sodeluje pri pripravi individualiziranih programov.</a:t>
            </a:r>
          </a:p>
          <a:p>
            <a:r>
              <a:rPr lang="sl-SI" sz="2800" dirty="0" smtClean="0"/>
              <a:t>Koordinira dejavnosti s področja socialnih stisk.</a:t>
            </a:r>
          </a:p>
        </p:txBody>
      </p:sp>
    </p:spTree>
    <p:extLst>
      <p:ext uri="{BB962C8B-B14F-4D97-AF65-F5344CB8AC3E}">
        <p14:creationId xmlns:p14="http://schemas.microsoft.com/office/powerpoint/2010/main" val="4171294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p:cNvSpPr txBox="1"/>
          <p:nvPr/>
        </p:nvSpPr>
        <p:spPr>
          <a:xfrm>
            <a:off x="179512" y="260648"/>
            <a:ext cx="8208912" cy="4524315"/>
          </a:xfrm>
          <a:prstGeom prst="rect">
            <a:avLst/>
          </a:prstGeom>
          <a:noFill/>
        </p:spPr>
        <p:txBody>
          <a:bodyPr wrap="square" rtlCol="0">
            <a:spAutoFit/>
          </a:bodyPr>
          <a:lstStyle/>
          <a:p>
            <a:r>
              <a:rPr lang="sl-SI" b="1" u="sng" dirty="0"/>
              <a:t>Uporabne povezave</a:t>
            </a:r>
            <a:endParaRPr lang="sl-SI" dirty="0"/>
          </a:p>
          <a:p>
            <a:endParaRPr lang="sl-SI" dirty="0" smtClean="0"/>
          </a:p>
          <a:p>
            <a:r>
              <a:rPr lang="sl-SI" dirty="0"/>
              <a:t>filmček o poklicu UČITELJ GLASBE, PANIST</a:t>
            </a:r>
            <a:br>
              <a:rPr lang="sl-SI" dirty="0"/>
            </a:br>
            <a:r>
              <a:rPr lang="sl-SI" u="sng" dirty="0">
                <a:hlinkClick r:id="rId2"/>
              </a:rPr>
              <a:t>http://www.genspot.com/video-302973/pianist-ka.aspx</a:t>
            </a:r>
            <a:r>
              <a:rPr lang="sl-SI" dirty="0"/>
              <a:t> </a:t>
            </a:r>
          </a:p>
          <a:p>
            <a:r>
              <a:rPr lang="sl-SI" u="sng" dirty="0">
                <a:hlinkClick r:id="rId3"/>
              </a:rPr>
              <a:t>http://www.genspot.com/video-302705/pecar-ka-1-del-1-3.aspx</a:t>
            </a:r>
            <a:r>
              <a:rPr lang="sl-SI" dirty="0"/>
              <a:t> </a:t>
            </a:r>
            <a:br>
              <a:rPr lang="sl-SI" dirty="0"/>
            </a:br>
            <a:r>
              <a:rPr lang="sl-SI" dirty="0"/>
              <a:t/>
            </a:r>
            <a:br>
              <a:rPr lang="sl-SI" dirty="0"/>
            </a:br>
            <a:r>
              <a:rPr lang="sl-SI" dirty="0"/>
              <a:t>filmček o poklicu PEČAR</a:t>
            </a:r>
            <a:br>
              <a:rPr lang="sl-SI" dirty="0"/>
            </a:br>
            <a:r>
              <a:rPr lang="sl-SI" u="sng" dirty="0">
                <a:hlinkClick r:id="rId3"/>
              </a:rPr>
              <a:t>http://www.genspot.com/video-302705/pecar-ka-1-del-1-3.aspx</a:t>
            </a:r>
            <a:r>
              <a:rPr lang="sl-SI" dirty="0"/>
              <a:t> </a:t>
            </a:r>
            <a:br>
              <a:rPr lang="sl-SI" dirty="0"/>
            </a:br>
            <a:r>
              <a:rPr lang="sl-SI" dirty="0"/>
              <a:t/>
            </a:r>
            <a:br>
              <a:rPr lang="sl-SI" dirty="0"/>
            </a:br>
            <a:r>
              <a:rPr lang="sl-SI" dirty="0"/>
              <a:t>filmček o poklicu POŠTAR-PISMONOŠA</a:t>
            </a:r>
            <a:br>
              <a:rPr lang="sl-SI" dirty="0"/>
            </a:br>
            <a:r>
              <a:rPr lang="sl-SI" u="sng" dirty="0">
                <a:hlinkClick r:id="rId4"/>
              </a:rPr>
              <a:t>http://www.genspot.com/video-302945/postar-pismonosa.aspx</a:t>
            </a:r>
            <a:r>
              <a:rPr lang="sl-SI" dirty="0"/>
              <a:t> </a:t>
            </a:r>
            <a:br>
              <a:rPr lang="sl-SI" dirty="0"/>
            </a:br>
            <a:r>
              <a:rPr lang="sl-SI" dirty="0"/>
              <a:t/>
            </a:r>
            <a:br>
              <a:rPr lang="sl-SI" dirty="0"/>
            </a:br>
            <a:r>
              <a:rPr lang="sl-SI" dirty="0"/>
              <a:t>filmček o poklicu PLESKAR</a:t>
            </a:r>
            <a:br>
              <a:rPr lang="sl-SI" dirty="0"/>
            </a:br>
            <a:r>
              <a:rPr lang="sl-SI" u="sng" dirty="0">
                <a:hlinkClick r:id="rId5"/>
              </a:rPr>
              <a:t>http://www.genspot.com/video-302949/pleskar-ka.aspx</a:t>
            </a:r>
            <a:r>
              <a:rPr lang="sl-SI" dirty="0"/>
              <a:t> </a:t>
            </a:r>
          </a:p>
          <a:p>
            <a:r>
              <a:rPr lang="sl-SI" dirty="0"/>
              <a:t/>
            </a:r>
            <a:br>
              <a:rPr lang="sl-SI" dirty="0"/>
            </a:br>
            <a:endParaRPr lang="sl-SI" dirty="0"/>
          </a:p>
        </p:txBody>
      </p:sp>
    </p:spTree>
    <p:extLst>
      <p:ext uri="{BB962C8B-B14F-4D97-AF65-F5344CB8AC3E}">
        <p14:creationId xmlns:p14="http://schemas.microsoft.com/office/powerpoint/2010/main" val="1420731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sz="quarter" idx="1"/>
          </p:nvPr>
        </p:nvSpPr>
        <p:spPr/>
        <p:txBody>
          <a:bodyPr>
            <a:normAutofit/>
          </a:bodyPr>
          <a:lstStyle/>
          <a:p>
            <a:r>
              <a:rPr lang="sl-SI" sz="2800" dirty="0"/>
              <a:t>Pripravlja predavanja, delavnice za učitelje, vzgojitelje in starše.</a:t>
            </a:r>
          </a:p>
          <a:p>
            <a:r>
              <a:rPr lang="sl-SI" sz="2800" dirty="0"/>
              <a:t>Sodeluje z vodstvom.</a:t>
            </a:r>
          </a:p>
          <a:p>
            <a:r>
              <a:rPr lang="sl-SI" sz="2800" dirty="0"/>
              <a:t>Pomaga pri oblikovanju socialne klime in šolskega reda.</a:t>
            </a:r>
          </a:p>
          <a:p>
            <a:r>
              <a:rPr lang="sl-SI" sz="2800" dirty="0"/>
              <a:t>Pripravlja različne vprašalnike in analize.</a:t>
            </a:r>
          </a:p>
          <a:p>
            <a:pPr marL="0" indent="0">
              <a:buNone/>
            </a:pPr>
            <a:endParaRPr lang="sl-SI" sz="2800" dirty="0"/>
          </a:p>
        </p:txBody>
      </p:sp>
      <p:sp>
        <p:nvSpPr>
          <p:cNvPr id="4" name="Naslov 1"/>
          <p:cNvSpPr>
            <a:spLocks noGrp="1"/>
          </p:cNvSpPr>
          <p:nvPr>
            <p:ph type="title"/>
          </p:nvPr>
        </p:nvSpPr>
        <p:spPr/>
        <p:txBody>
          <a:bodyPr/>
          <a:lstStyle/>
          <a:p>
            <a:r>
              <a:rPr lang="sl-SI" dirty="0" smtClean="0"/>
              <a:t>Kaj običajno dela?</a:t>
            </a:r>
            <a:endParaRPr lang="sl-SI" dirty="0"/>
          </a:p>
        </p:txBody>
      </p:sp>
    </p:spTree>
    <p:extLst>
      <p:ext uri="{BB962C8B-B14F-4D97-AF65-F5344CB8AC3E}">
        <p14:creationId xmlns:p14="http://schemas.microsoft.com/office/powerpoint/2010/main" val="955383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Kje lahko dela?</a:t>
            </a:r>
            <a:endParaRPr lang="sl-SI" dirty="0"/>
          </a:p>
        </p:txBody>
      </p:sp>
      <p:sp>
        <p:nvSpPr>
          <p:cNvPr id="3" name="Ograda vsebine 2"/>
          <p:cNvSpPr>
            <a:spLocks noGrp="1"/>
          </p:cNvSpPr>
          <p:nvPr>
            <p:ph sz="quarter" idx="1"/>
          </p:nvPr>
        </p:nvSpPr>
        <p:spPr/>
        <p:txBody>
          <a:bodyPr>
            <a:normAutofit/>
          </a:bodyPr>
          <a:lstStyle/>
          <a:p>
            <a:r>
              <a:rPr lang="sl-SI" sz="2800" dirty="0" smtClean="0"/>
              <a:t>V vrtcu.</a:t>
            </a:r>
          </a:p>
          <a:p>
            <a:r>
              <a:rPr lang="sl-SI" sz="2800" dirty="0" smtClean="0"/>
              <a:t>V osnovni in srednji šoli.</a:t>
            </a:r>
          </a:p>
          <a:p>
            <a:r>
              <a:rPr lang="sl-SI" sz="2800" dirty="0" smtClean="0"/>
              <a:t>V dijaškem domu.</a:t>
            </a:r>
          </a:p>
        </p:txBody>
      </p:sp>
    </p:spTree>
    <p:extLst>
      <p:ext uri="{BB962C8B-B14F-4D97-AF65-F5344CB8AC3E}">
        <p14:creationId xmlns:p14="http://schemas.microsoft.com/office/powerpoint/2010/main" val="2810925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Razmere za delo</a:t>
            </a:r>
            <a:endParaRPr lang="sl-SI" dirty="0"/>
          </a:p>
        </p:txBody>
      </p:sp>
      <p:sp>
        <p:nvSpPr>
          <p:cNvPr id="3" name="Ograda vsebine 2"/>
          <p:cNvSpPr>
            <a:spLocks noGrp="1"/>
          </p:cNvSpPr>
          <p:nvPr>
            <p:ph sz="quarter" idx="1"/>
          </p:nvPr>
        </p:nvSpPr>
        <p:spPr/>
        <p:txBody>
          <a:bodyPr/>
          <a:lstStyle/>
          <a:p>
            <a:r>
              <a:rPr lang="sl-SI" dirty="0" smtClean="0"/>
              <a:t>Lastna pisarna.</a:t>
            </a:r>
          </a:p>
          <a:p>
            <a:r>
              <a:rPr lang="sl-SI" dirty="0" smtClean="0"/>
              <a:t>Dela večinoma dopoldne.</a:t>
            </a:r>
          </a:p>
          <a:p>
            <a:r>
              <a:rPr lang="sl-SI" dirty="0" smtClean="0"/>
              <a:t>Popoldne so pogovorne ure, predavanja, delavnice, (roditeljski) sestanki, razna izobraževanja.</a:t>
            </a:r>
            <a:endParaRPr lang="sl-SI" dirty="0"/>
          </a:p>
        </p:txBody>
      </p:sp>
    </p:spTree>
    <p:extLst>
      <p:ext uri="{BB962C8B-B14F-4D97-AF65-F5344CB8AC3E}">
        <p14:creationId xmlns:p14="http://schemas.microsoft.com/office/powerpoint/2010/main" val="2114049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Katere pripomočke uporablja?</a:t>
            </a:r>
            <a:endParaRPr lang="sl-SI" dirty="0"/>
          </a:p>
        </p:txBody>
      </p:sp>
      <p:sp>
        <p:nvSpPr>
          <p:cNvPr id="3" name="Ograda vsebine 2"/>
          <p:cNvSpPr>
            <a:spLocks noGrp="1"/>
          </p:cNvSpPr>
          <p:nvPr>
            <p:ph sz="quarter" idx="1"/>
          </p:nvPr>
        </p:nvSpPr>
        <p:spPr/>
        <p:txBody>
          <a:bodyPr>
            <a:normAutofit/>
          </a:bodyPr>
          <a:lstStyle/>
          <a:p>
            <a:r>
              <a:rPr lang="sl-SI" dirty="0" smtClean="0"/>
              <a:t>Literatura (priročniki, revije ipd.).</a:t>
            </a:r>
          </a:p>
          <a:p>
            <a:r>
              <a:rPr lang="sl-SI" dirty="0" smtClean="0"/>
              <a:t>Računalnik, telefon.</a:t>
            </a:r>
          </a:p>
          <a:p>
            <a:r>
              <a:rPr lang="sl-SI" dirty="0" smtClean="0"/>
              <a:t>Različni računalniški programi (za obdelavo podatkov, vpis v prvi razred, vpis v srednjo šolo).</a:t>
            </a:r>
          </a:p>
          <a:p>
            <a:r>
              <a:rPr lang="sl-SI" dirty="0" smtClean="0"/>
              <a:t>Letni delovni načrt.</a:t>
            </a:r>
          </a:p>
          <a:p>
            <a:r>
              <a:rPr lang="sl-SI" dirty="0" smtClean="0"/>
              <a:t>Različni didaktični pripomočki, npr. igre.</a:t>
            </a:r>
          </a:p>
        </p:txBody>
      </p:sp>
    </p:spTree>
    <p:extLst>
      <p:ext uri="{BB962C8B-B14F-4D97-AF65-F5344CB8AC3E}">
        <p14:creationId xmlns:p14="http://schemas.microsoft.com/office/powerpoint/2010/main" val="1990522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smtClean="0"/>
              <a:t>Sposobnosti, spretnosti, značaj</a:t>
            </a:r>
            <a:br>
              <a:rPr lang="sl-SI" dirty="0" smtClean="0"/>
            </a:br>
            <a:endParaRPr lang="sl-SI" dirty="0"/>
          </a:p>
        </p:txBody>
      </p:sp>
      <p:sp>
        <p:nvSpPr>
          <p:cNvPr id="3" name="Ograda vsebine 2"/>
          <p:cNvSpPr>
            <a:spLocks noGrp="1"/>
          </p:cNvSpPr>
          <p:nvPr>
            <p:ph sz="quarter" idx="1"/>
          </p:nvPr>
        </p:nvSpPr>
        <p:spPr/>
        <p:txBody>
          <a:bodyPr>
            <a:normAutofit/>
          </a:bodyPr>
          <a:lstStyle/>
          <a:p>
            <a:r>
              <a:rPr lang="sl-SI" sz="2800" dirty="0" smtClean="0"/>
              <a:t>Je spoštljiv.</a:t>
            </a:r>
          </a:p>
          <a:p>
            <a:r>
              <a:rPr lang="sl-SI" sz="2800" dirty="0" smtClean="0"/>
              <a:t>Je pripravljen pomagati.</a:t>
            </a:r>
          </a:p>
          <a:p>
            <a:r>
              <a:rPr lang="sl-SI" sz="2800" dirty="0" smtClean="0"/>
              <a:t>Zna prisluhniti drugim.</a:t>
            </a:r>
          </a:p>
          <a:p>
            <a:r>
              <a:rPr lang="sl-SI" sz="2800" dirty="0" smtClean="0"/>
              <a:t>Se zna vživeti.</a:t>
            </a:r>
          </a:p>
          <a:p>
            <a:endParaRPr lang="sl-SI" sz="2800" dirty="0" smtClean="0"/>
          </a:p>
          <a:p>
            <a:endParaRPr lang="sl-SI" sz="2800" dirty="0"/>
          </a:p>
        </p:txBody>
      </p:sp>
    </p:spTree>
    <p:extLst>
      <p:ext uri="{BB962C8B-B14F-4D97-AF65-F5344CB8AC3E}">
        <p14:creationId xmlns:p14="http://schemas.microsoft.com/office/powerpoint/2010/main" val="3177955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sz="quarter" idx="1"/>
          </p:nvPr>
        </p:nvSpPr>
        <p:spPr/>
        <p:txBody>
          <a:bodyPr>
            <a:normAutofit/>
          </a:bodyPr>
          <a:lstStyle/>
          <a:p>
            <a:r>
              <a:rPr lang="sl-SI" sz="2800" dirty="0"/>
              <a:t>Je fleksibilen.</a:t>
            </a:r>
          </a:p>
          <a:p>
            <a:r>
              <a:rPr lang="sl-SI" sz="2800" dirty="0"/>
              <a:t>Ima smisel za delo s </a:t>
            </a:r>
            <a:r>
              <a:rPr lang="sl-SI" sz="2800" dirty="0" smtClean="0"/>
              <a:t>skupino.</a:t>
            </a:r>
            <a:endParaRPr lang="sl-SI" sz="2800" dirty="0"/>
          </a:p>
          <a:p>
            <a:r>
              <a:rPr lang="sl-SI" sz="2800" dirty="0"/>
              <a:t>Ima sposobnost vodenja </a:t>
            </a:r>
            <a:r>
              <a:rPr lang="sl-SI" sz="2800" dirty="0" smtClean="0"/>
              <a:t>skupine.</a:t>
            </a:r>
            <a:endParaRPr lang="sl-SI" sz="2800" dirty="0"/>
          </a:p>
          <a:p>
            <a:r>
              <a:rPr lang="sl-SI" sz="2800" dirty="0"/>
              <a:t>Ima sposobnost presojanja, odločanja in predvidevanja posledic</a:t>
            </a:r>
            <a:r>
              <a:rPr lang="sl-SI" sz="2800" dirty="0" smtClean="0"/>
              <a:t>.</a:t>
            </a:r>
            <a:endParaRPr lang="sl-SI" sz="2800" dirty="0"/>
          </a:p>
        </p:txBody>
      </p:sp>
      <p:sp>
        <p:nvSpPr>
          <p:cNvPr id="8" name="Naslov 1"/>
          <p:cNvSpPr>
            <a:spLocks noGrp="1"/>
          </p:cNvSpPr>
          <p:nvPr>
            <p:ph type="title"/>
          </p:nvPr>
        </p:nvSpPr>
        <p:spPr/>
        <p:txBody>
          <a:bodyPr>
            <a:normAutofit/>
          </a:bodyPr>
          <a:lstStyle/>
          <a:p>
            <a:r>
              <a:rPr lang="sl-SI" dirty="0" smtClean="0"/>
              <a:t>Sposobnosti, spretnosti, značaj</a:t>
            </a:r>
            <a:br>
              <a:rPr lang="sl-SI" dirty="0" smtClean="0"/>
            </a:br>
            <a:endParaRPr lang="sl-SI" dirty="0"/>
          </a:p>
        </p:txBody>
      </p:sp>
    </p:spTree>
    <p:extLst>
      <p:ext uri="{BB962C8B-B14F-4D97-AF65-F5344CB8AC3E}">
        <p14:creationId xmlns:p14="http://schemas.microsoft.com/office/powerpoint/2010/main" val="14738551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ltana">
  <a:themeElements>
    <a:clrScheme name="Altan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ltan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ltan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205</TotalTime>
  <Words>901</Words>
  <Application>Microsoft Office PowerPoint</Application>
  <PresentationFormat>Diaprojekcija na zaslonu (4:3)</PresentationFormat>
  <Paragraphs>140</Paragraphs>
  <Slides>30</Slides>
  <Notes>0</Notes>
  <HiddenSlides>0</HiddenSlides>
  <MMClips>0</MMClips>
  <ScaleCrop>false</ScaleCrop>
  <HeadingPairs>
    <vt:vector size="4" baseType="variant">
      <vt:variant>
        <vt:lpstr>Tema</vt:lpstr>
      </vt:variant>
      <vt:variant>
        <vt:i4>1</vt:i4>
      </vt:variant>
      <vt:variant>
        <vt:lpstr>Naslovi diapozitivov</vt:lpstr>
      </vt:variant>
      <vt:variant>
        <vt:i4>30</vt:i4>
      </vt:variant>
    </vt:vector>
  </HeadingPairs>
  <TitlesOfParts>
    <vt:vector size="31" baseType="lpstr">
      <vt:lpstr>Altana</vt:lpstr>
      <vt:lpstr>Svetovalni delavec v vzgoji in izobraževanju</vt:lpstr>
      <vt:lpstr>Kaj običajno dela?</vt:lpstr>
      <vt:lpstr>Kaj običajno dela?</vt:lpstr>
      <vt:lpstr>Kaj običajno dela?</vt:lpstr>
      <vt:lpstr>Kje lahko dela?</vt:lpstr>
      <vt:lpstr>Razmere za delo</vt:lpstr>
      <vt:lpstr>Katere pripomočke uporablja?</vt:lpstr>
      <vt:lpstr>Sposobnosti, spretnosti, značaj </vt:lpstr>
      <vt:lpstr>Sposobnosti, spretnosti, značaj </vt:lpstr>
      <vt:lpstr>Sposobnosti, spretnosti, značaj </vt:lpstr>
      <vt:lpstr>Kakšni so njegovi interesi?</vt:lpstr>
      <vt:lpstr>Zdravstvene posebnosti</vt:lpstr>
      <vt:lpstr>Potrebna izobrazba</vt:lpstr>
      <vt:lpstr>PowerPointova predstavitev</vt:lpstr>
      <vt:lpstr>Viri</vt:lpstr>
      <vt:lpstr>Pošlji na naslov:</vt:lpstr>
      <vt:lpstr>NASLEDNJE STRANI SO VAM LE V POMOČ PRI PRIPRAVI PREDSTAVITVE</vt:lpstr>
      <vt:lpstr>Opisniki za pomoč pri pripravi profila</vt:lpstr>
      <vt:lpstr>Interesi - zanimanje</vt:lpstr>
      <vt:lpstr>Sposobnosti in spretnosti</vt:lpstr>
      <vt:lpstr>Temperament in značaj</vt:lpstr>
      <vt:lpstr>Učne in delovne navade</vt:lpstr>
      <vt:lpstr>Zdravje</vt:lpstr>
      <vt:lpstr>povezave</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OŠ Kapela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Svetovalna</dc:creator>
  <cp:lastModifiedBy>Svetovalna</cp:lastModifiedBy>
  <cp:revision>36</cp:revision>
  <cp:lastPrinted>2015-03-09T11:02:53Z</cp:lastPrinted>
  <dcterms:created xsi:type="dcterms:W3CDTF">2015-03-06T21:08:39Z</dcterms:created>
  <dcterms:modified xsi:type="dcterms:W3CDTF">2015-03-10T20:47:25Z</dcterms:modified>
</cp:coreProperties>
</file>